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wav" ContentType="audio/wav"/>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comments/comment3.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Schmidt" initials="" lastIdx="7" clrIdx="0"/>
  <p:cmAuthor id="1" name="759661" initials="" lastIdx="3" clrIdx="1"/>
  <p:cmAuthor id="2" name="703284" initials="" lastIdx="1" clrIdx="2"/>
  <p:cmAuthor id="3" name="Roberta Makely" initials="" lastIdx="1" clrIdx="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593" autoAdjust="0"/>
  </p:normalViewPr>
  <p:slideViewPr>
    <p:cSldViewPr snapToGrid="0" snapToObjects="1">
      <p:cViewPr varScale="1">
        <p:scale>
          <a:sx n="87" d="100"/>
          <a:sy n="87" d="100"/>
        </p:scale>
        <p:origin x="-992"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commentAuthors" Target="commentAuthors.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You guys are almost done.  You only have a few more transitions to include in your slides and then you can practice!</p:text>
  </p:cm>
  <p:cm authorId="0" idx="2">
    <p:pos x="6000" y="100"/>
    <p:text>Great, you have made so much progress!  Please bring in quotes from your texts, This is the Rope and The Other Side.  After you finish these slides you are ready to think about deep connections.</p:text>
  </p:cm>
  <p:cm authorId="1" idx="1">
    <p:pos x="6000" y="200"/>
    <p:text>guys i made some animations on our presentation, you k with that? :)</p:text>
  </p:cm>
  <p:cm authorId="0" idx="3">
    <p:pos x="6000" y="300"/>
    <p:text>Guys great work.  You need to check my comments from above about quotes and details in the text.    Thank you!</p:text>
  </p:cm>
  <p:cm authorId="1" idx="2">
    <p:pos x="6000" y="400"/>
    <p:text>guys I made a good change to the ending &amp; if you thinks its ugly like dodo you can delete</p:text>
  </p:cm>
  <p:cm authorId="0" idx="5">
    <p:pos x="6000" y="500"/>
    <p:text>I love that you are bringing in a text.  I wonder what quote or images you might bring in that really speak to identity.  You will want to relate this directly to your theme.  I can't wait to see how you do that?</p:text>
  </p:cm>
  <p:cm authorId="0" idx="6">
    <p:pos x="6000" y="600"/>
    <p:text>Maybe bring in another slide for the quote and image from the text that really speaks to your theme.</p:text>
  </p:cm>
</p:cmLst>
</file>

<file path=ppt/comments/comment2.xml><?xml version="1.0" encoding="utf-8"?>
<p:cmLst xmlns:a="http://schemas.openxmlformats.org/drawingml/2006/main" xmlns:r="http://schemas.openxmlformats.org/officeDocument/2006/relationships" xmlns:p="http://schemas.openxmlformats.org/presentationml/2006/main">
  <p:cm authorId="2" idx="1">
    <p:pos x="6000" y="0"/>
    <p:text>ok thanks</p:text>
  </p:cm>
  <p:cm authorId="0" idx="7">
    <p:pos x="6000" y="100"/>
    <p:text>Kidus, can we get your identity slide here with a picture of an icecream cone.  I think it fits really well in this part of the presentation.</p:text>
  </p:cm>
</p:cmLst>
</file>

<file path=ppt/comments/comment3.xml><?xml version="1.0" encoding="utf-8"?>
<p:cmLst xmlns:a="http://schemas.openxmlformats.org/drawingml/2006/main" xmlns:r="http://schemas.openxmlformats.org/officeDocument/2006/relationships" xmlns:p="http://schemas.openxmlformats.org/presentationml/2006/main">
  <p:cm authorId="3" idx="1">
    <p:pos x="6000" y="0"/>
    <p:text>Boys, Congratulations for capitalizing the title of the book!!! Read through this paragraph below and see if you can find four other words that should be capitalized! 
Next time you create a slide, be aware of names and titles. Be sure to put in a capitalization without being reminded!</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90587272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 name="Shape 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gn="ctr" rtl="0">
              <a:spcBef>
                <a:spcPts val="0"/>
              </a:spcBef>
              <a:buClr>
                <a:schemeClr val="dk1"/>
              </a:buClr>
              <a:buSzPct val="30555"/>
              <a:buFont typeface="Arial"/>
              <a:buNone/>
            </a:pPr>
            <a:r>
              <a:rPr lang="en" sz="3600" dirty="0">
                <a:solidFill>
                  <a:schemeClr val="accent2"/>
                </a:solidFill>
                <a:latin typeface="Lobster"/>
                <a:ea typeface="Lobster"/>
                <a:cs typeface="Lobster"/>
                <a:sym typeface="Lobster"/>
              </a:rPr>
              <a:t> Jw author study by: Kidus, Clarence, &amp; Kalyk</a:t>
            </a:r>
          </a:p>
          <a:p>
            <a:pPr>
              <a:spcBef>
                <a:spcPts val="0"/>
              </a:spcBef>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3" name="Shape 1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2200" dirty="0">
                <a:solidFill>
                  <a:srgbClr val="FF0000"/>
                </a:solidFill>
              </a:rPr>
              <a:t> </a:t>
            </a:r>
            <a:r>
              <a:rPr lang="en" sz="1200" dirty="0">
                <a:solidFill>
                  <a:srgbClr val="FF0000"/>
                </a:solidFill>
              </a:rPr>
              <a:t>One of my personal connections is when I had a cast  my family helped me write on my homework and carry things like plates.Also on mother's day my dad, my siblings, and I did something for </a:t>
            </a:r>
            <a:r>
              <a:rPr lang="en-US" sz="1200" dirty="0" smtClean="0">
                <a:solidFill>
                  <a:srgbClr val="FF0000"/>
                </a:solidFill>
              </a:rPr>
              <a:t>my</a:t>
            </a:r>
            <a:r>
              <a:rPr lang="en-US" sz="1200" baseline="0" dirty="0" smtClean="0">
                <a:solidFill>
                  <a:srgbClr val="FF0000"/>
                </a:solidFill>
              </a:rPr>
              <a:t> mom</a:t>
            </a:r>
            <a:r>
              <a:rPr lang="en" sz="1200" dirty="0" smtClean="0">
                <a:solidFill>
                  <a:srgbClr val="FF0000"/>
                </a:solidFill>
              </a:rPr>
              <a:t> </a:t>
            </a:r>
            <a:r>
              <a:rPr lang="en-US" sz="1200" dirty="0" smtClean="0">
                <a:solidFill>
                  <a:srgbClr val="FF0000"/>
                </a:solidFill>
              </a:rPr>
              <a:t>.</a:t>
            </a:r>
            <a:r>
              <a:rPr lang="en" sz="1200" dirty="0" smtClean="0">
                <a:solidFill>
                  <a:srgbClr val="FF0000"/>
                </a:solidFill>
              </a:rPr>
              <a:t> </a:t>
            </a:r>
            <a:r>
              <a:rPr lang="en" sz="1200" dirty="0">
                <a:solidFill>
                  <a:srgbClr val="FF0000"/>
                </a:solidFill>
              </a:rPr>
              <a:t>I made pancakes, my siblings made a poster, and my dad bought a bracelet made out of crystals for my mom and that shows that  we love each other equally and that is part of our identity</a:t>
            </a:r>
            <a:r>
              <a:rPr lang="en" sz="1200" dirty="0" smtClean="0">
                <a:solidFill>
                  <a:srgbClr val="FF0000"/>
                </a:solidFill>
              </a:rPr>
              <a:t>.</a:t>
            </a:r>
            <a:r>
              <a:rPr lang="en-US" sz="1200" dirty="0" smtClean="0">
                <a:solidFill>
                  <a:srgbClr val="FF0000"/>
                </a:solidFill>
              </a:rPr>
              <a:t>-</a:t>
            </a:r>
            <a:r>
              <a:rPr lang="en-US" sz="1200" dirty="0" err="1" smtClean="0">
                <a:solidFill>
                  <a:srgbClr val="FF0000"/>
                </a:solidFill>
              </a:rPr>
              <a:t>kidus</a:t>
            </a:r>
            <a:endParaRPr lang="en" sz="1200" dirty="0">
              <a:solidFill>
                <a:srgbClr val="FF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2" name="Shape 1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61111"/>
              <a:buFont typeface="Arial"/>
              <a:buNone/>
            </a:pPr>
            <a:r>
              <a:rPr lang="en" sz="1800">
                <a:solidFill>
                  <a:schemeClr val="dk1"/>
                </a:solidFill>
              </a:rPr>
              <a:t> my personal connections to the theme is,my family cares about me no matter what.”if you have a problem we are here for you” my mamamea said.Like my mom gives pointer tips with my drawing.  She also helps me make the clothes 3d.--&gt;</a:t>
            </a:r>
          </a:p>
          <a:p>
            <a:pPr lvl="0" rtl="0">
              <a:spcBef>
                <a:spcPts val="600"/>
              </a:spcBef>
              <a:buClr>
                <a:schemeClr val="dk1"/>
              </a:buClr>
              <a:buSzPct val="61111"/>
              <a:buFont typeface="Arial"/>
              <a:buNone/>
            </a:pPr>
            <a:r>
              <a:rPr lang="en" sz="1800">
                <a:solidFill>
                  <a:schemeClr val="dk1"/>
                </a:solidFill>
                <a:latin typeface="Comic Sans MS"/>
                <a:ea typeface="Comic Sans MS"/>
                <a:cs typeface="Comic Sans MS"/>
                <a:sym typeface="Comic Sans MS"/>
              </a:rPr>
              <a:t>My family supports my identity and how i love to draw types of </a:t>
            </a:r>
          </a:p>
          <a:p>
            <a:pPr lvl="0">
              <a:spcBef>
                <a:spcPts val="600"/>
              </a:spcBef>
              <a:buClr>
                <a:schemeClr val="dk1"/>
              </a:buClr>
              <a:buSzPct val="61111"/>
              <a:buFont typeface="Arial"/>
              <a:buNone/>
            </a:pPr>
            <a:r>
              <a:rPr lang="en" sz="1800">
                <a:solidFill>
                  <a:schemeClr val="dk1"/>
                </a:solidFill>
                <a:latin typeface="Comic Sans MS"/>
                <a:ea typeface="Comic Sans MS"/>
                <a:cs typeface="Comic Sans MS"/>
                <a:sym typeface="Comic Sans MS"/>
              </a:rPr>
              <a:t>super saiyans, fnaf, minecraft, &amp; stickman. My drawing calms me when my sister gets on my nerves she still loves me anyway and so do I.</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sz="1800" dirty="0">
                <a:solidFill>
                  <a:srgbClr val="00FF00"/>
                </a:solidFill>
              </a:rPr>
              <a:t>My connection is that my family influences my identity because their role models to my life. I look up to them because they care about and they love to help me when i need it. My family is the best to me</a:t>
            </a:r>
            <a:r>
              <a:rPr lang="en" sz="1800" dirty="0" smtClean="0">
                <a:solidFill>
                  <a:srgbClr val="00FF00"/>
                </a:solidFill>
              </a:rPr>
              <a:t>.</a:t>
            </a:r>
            <a:r>
              <a:rPr lang="en-US" sz="1800" dirty="0" smtClean="0">
                <a:solidFill>
                  <a:srgbClr val="00FF00"/>
                </a:solidFill>
              </a:rPr>
              <a:t>-</a:t>
            </a:r>
            <a:r>
              <a:rPr lang="en-US" sz="1800" dirty="0" err="1" smtClean="0">
                <a:solidFill>
                  <a:srgbClr val="00FF00"/>
                </a:solidFill>
              </a:rPr>
              <a:t>clarence</a:t>
            </a:r>
            <a:endParaRPr lang="en" sz="1800" dirty="0">
              <a:solidFill>
                <a:srgbClr val="00FF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We found two themes that are related to the text.  -Kalyk</a:t>
            </a:r>
          </a:p>
          <a:p>
            <a:pPr lvl="0" rtl="0">
              <a:spcBef>
                <a:spcPts val="0"/>
              </a:spcBef>
              <a:buNone/>
            </a:pPr>
            <a:endParaRPr/>
          </a:p>
          <a:p>
            <a:pPr lvl="0" rtl="0">
              <a:spcBef>
                <a:spcPts val="0"/>
              </a:spcBef>
              <a:buNone/>
            </a:pPr>
            <a:r>
              <a:rPr lang="en"/>
              <a:t>Family protects no matter what. Family looks after each other. Like if someone gets in trouble, they will come and check on them and ask if it’s ok. They pay for school field trips. They provide food at home,Family,helps with homework and everything else you might have a problem with ,	 . Family encourages you on when you do something scary. Family cares about you no matter what you do.   - Clarence</a:t>
            </a:r>
          </a:p>
          <a:p>
            <a:pPr lvl="0" rtl="0">
              <a:spcBef>
                <a:spcPts val="0"/>
              </a:spcBef>
              <a:buNone/>
            </a:pPr>
            <a:endParaRPr/>
          </a:p>
          <a:p>
            <a:pPr lvl="0" rtl="0">
              <a:spcBef>
                <a:spcPts val="600"/>
              </a:spcBef>
              <a:buNone/>
            </a:pPr>
            <a:r>
              <a:rPr lang="en"/>
              <a:t>Identity. it’s who you as a person.     -Kidus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2" name="Shape 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400">
                <a:solidFill>
                  <a:srgbClr val="FF0000"/>
                </a:solidFill>
                <a:latin typeface="Chewy"/>
                <a:ea typeface="Chewy"/>
                <a:cs typeface="Chewy"/>
                <a:sym typeface="Chewy"/>
              </a:rPr>
              <a:t>The second part of our theme is family can build your identity.   Also your identity is who you chose to be.For example if your favorite ice cream flavor is  chocolate that's  part of your identity. -kidus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1" name="Shape 6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500">
                <a:solidFill>
                  <a:schemeClr val="dk1"/>
                </a:solidFill>
                <a:latin typeface="Black Ops One"/>
                <a:ea typeface="Black Ops One"/>
                <a:cs typeface="Black Ops One"/>
                <a:sym typeface="Black Ops One"/>
              </a:rPr>
              <a:t>In peace locomotion lonnie would send letters to lily about how much he misses her</a:t>
            </a:r>
            <a:r>
              <a:rPr lang="en" sz="1500">
                <a:solidFill>
                  <a:schemeClr val="dk1"/>
                </a:solidFill>
                <a:latin typeface="Lobster"/>
                <a:ea typeface="Lobster"/>
                <a:cs typeface="Lobster"/>
                <a:sym typeface="Lobster"/>
              </a:rPr>
              <a:t> and loves her, and this shows how family care for one another.   - Kalyk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45833"/>
              <a:buFont typeface="Arial"/>
              <a:buNone/>
            </a:pPr>
            <a:r>
              <a:rPr lang="en" sz="2400">
                <a:solidFill>
                  <a:srgbClr val="FF0000"/>
                </a:solidFill>
                <a:latin typeface="Chewy"/>
                <a:ea typeface="Chewy"/>
                <a:cs typeface="Chewy"/>
                <a:sym typeface="Chewy"/>
              </a:rPr>
              <a:t>In peace locomotion, Lonnie likes to write letters to his sister lili all the time.  </a:t>
            </a:r>
          </a:p>
          <a:p>
            <a:pPr lvl="0" rtl="0">
              <a:spcBef>
                <a:spcPts val="0"/>
              </a:spcBef>
              <a:buNone/>
            </a:pPr>
            <a:r>
              <a:rPr lang="en" sz="2400">
                <a:solidFill>
                  <a:srgbClr val="FF0000"/>
                </a:solidFill>
                <a:latin typeface="Bubblegum Sans"/>
                <a:ea typeface="Bubblegum Sans"/>
                <a:cs typeface="Bubblegum Sans"/>
                <a:sym typeface="Bubblegum Sans"/>
              </a:rPr>
              <a:t>That shows that lonni is spending his time writing for lili because he cares about her.</a:t>
            </a:r>
            <a:r>
              <a:rPr lang="en" sz="2400">
                <a:solidFill>
                  <a:srgbClr val="FF0000"/>
                </a:solidFill>
                <a:latin typeface="Chewy"/>
                <a:ea typeface="Chewy"/>
                <a:cs typeface="Chewy"/>
                <a:sym typeface="Chewy"/>
              </a:rPr>
              <a:t>-clarence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9" name="Shape 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40740"/>
              <a:buFont typeface="Arial"/>
              <a:buNone/>
            </a:pPr>
            <a:r>
              <a:rPr lang="en" sz="2700">
                <a:solidFill>
                  <a:srgbClr val="6200FF"/>
                </a:solidFill>
                <a:latin typeface="Bubblegum Sans"/>
                <a:ea typeface="Bubblegum Sans"/>
                <a:cs typeface="Bubblegum Sans"/>
                <a:sym typeface="Bubblegum Sans"/>
              </a:rPr>
              <a:t>IN This the rope, IT relates to family because  the family passed down the rope and the rope held a lot of memories but the family made the memories. Also the rope helped build the little girls identity.-kidus</a:t>
            </a:r>
          </a:p>
          <a:p>
            <a:pPr>
              <a:spcBef>
                <a:spcPts val="0"/>
              </a:spcBef>
              <a:buNone/>
            </a:pPr>
            <a:endParaRPr sz="2700">
              <a:solidFill>
                <a:srgbClr val="6200FF"/>
              </a:solidFill>
              <a:latin typeface="Bubblegum Sans"/>
              <a:ea typeface="Bubblegum Sans"/>
              <a:cs typeface="Bubblegum Sans"/>
              <a:sym typeface="Bubblegum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7" name="Shape 8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400" dirty="0">
                <a:solidFill>
                  <a:schemeClr val="dk1"/>
                </a:solidFill>
              </a:rPr>
              <a:t>one quote we found from the text  is “This is the rope that held up the sign saying </a:t>
            </a:r>
            <a:r>
              <a:rPr lang="en" sz="1400" dirty="0">
                <a:solidFill>
                  <a:schemeClr val="dk1"/>
                </a:solidFill>
                <a:latin typeface="Corsiva"/>
                <a:ea typeface="Corsiva"/>
                <a:cs typeface="Corsiva"/>
                <a:sym typeface="Corsiva"/>
              </a:rPr>
              <a:t>we are all family  </a:t>
            </a:r>
            <a:r>
              <a:rPr lang="en" sz="1400" dirty="0">
                <a:solidFill>
                  <a:schemeClr val="dk1"/>
                </a:solidFill>
              </a:rPr>
              <a:t>at our picnic reunion in the big park up the street from our </a:t>
            </a:r>
            <a:r>
              <a:rPr lang="en" sz="1400" dirty="0" smtClean="0">
                <a:solidFill>
                  <a:schemeClr val="dk1"/>
                </a:solidFill>
              </a:rPr>
              <a:t>home</a:t>
            </a:r>
            <a:r>
              <a:rPr lang="en" sz="3000" dirty="0" smtClean="0">
                <a:solidFill>
                  <a:schemeClr val="dk1"/>
                </a:solidFill>
              </a:rPr>
              <a:t>.</a:t>
            </a:r>
            <a:r>
              <a:rPr lang="en-US" sz="3000" baseline="0" dirty="0" smtClean="0">
                <a:solidFill>
                  <a:schemeClr val="dk1"/>
                </a:solidFill>
              </a:rPr>
              <a:t> </a:t>
            </a:r>
            <a:r>
              <a:rPr lang="en" sz="3000" dirty="0" smtClean="0">
                <a:solidFill>
                  <a:schemeClr val="dk1"/>
                </a:solidFill>
              </a:rPr>
              <a:t>This </a:t>
            </a:r>
            <a:r>
              <a:rPr lang="en" sz="3000" dirty="0">
                <a:solidFill>
                  <a:schemeClr val="dk1"/>
                </a:solidFill>
              </a:rPr>
              <a:t>supported our theme because we are all family says that you have more family than you </a:t>
            </a:r>
            <a:r>
              <a:rPr lang="en" sz="3000" dirty="0" smtClean="0">
                <a:solidFill>
                  <a:schemeClr val="dk1"/>
                </a:solidFill>
              </a:rPr>
              <a:t>think</a:t>
            </a:r>
            <a:r>
              <a:rPr lang="en-US" sz="3000" dirty="0" smtClean="0">
                <a:solidFill>
                  <a:schemeClr val="dk1"/>
                </a:solidFill>
              </a:rPr>
              <a:t>-</a:t>
            </a:r>
            <a:r>
              <a:rPr lang="en-US" sz="3000" dirty="0" err="1" smtClean="0">
                <a:solidFill>
                  <a:schemeClr val="dk1"/>
                </a:solidFill>
              </a:rPr>
              <a:t>kalyk</a:t>
            </a:r>
            <a:endParaRPr lang="en" sz="3000" dirty="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400" dirty="0">
                <a:solidFill>
                  <a:schemeClr val="dk1"/>
                </a:solidFill>
                <a:latin typeface="Bubblegum Sans"/>
                <a:ea typeface="Bubblegum Sans"/>
                <a:cs typeface="Bubblegum Sans"/>
                <a:sym typeface="Bubblegum Sans"/>
              </a:rPr>
              <a:t>In the other side even if people are different skin colors or races we are all still friends and treat each other like  familys . we are all alike NO MATTER WHAT</a:t>
            </a:r>
            <a:r>
              <a:rPr lang="en" sz="1400" dirty="0" smtClean="0">
                <a:solidFill>
                  <a:schemeClr val="dk1"/>
                </a:solidFill>
                <a:latin typeface="Bubblegum Sans"/>
                <a:ea typeface="Bubblegum Sans"/>
                <a:cs typeface="Bubblegum Sans"/>
                <a:sym typeface="Bubblegum Sans"/>
              </a:rPr>
              <a:t>!-</a:t>
            </a:r>
            <a:r>
              <a:rPr lang="en-US" sz="1400" dirty="0" err="1" smtClean="0">
                <a:solidFill>
                  <a:schemeClr val="dk1"/>
                </a:solidFill>
                <a:latin typeface="Bubblegum Sans"/>
                <a:ea typeface="Bubblegum Sans"/>
                <a:cs typeface="Bubblegum Sans"/>
                <a:sym typeface="Bubblegum Sans"/>
              </a:rPr>
              <a:t>clarence</a:t>
            </a:r>
            <a:endParaRPr lang="en" sz="1400" dirty="0">
              <a:solidFill>
                <a:schemeClr val="dk1"/>
              </a:solidFill>
              <a:latin typeface="Bubblegum Sans"/>
              <a:ea typeface="Bubblegum Sans"/>
              <a:cs typeface="Bubblegum Sans"/>
              <a:sym typeface="Bubblegum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None/>
            </a:pPr>
            <a:r>
              <a:rPr lang="en" sz="4000" dirty="0">
                <a:solidFill>
                  <a:srgbClr val="0B5394"/>
                </a:solidFill>
                <a:latin typeface="Bubblegum Sans"/>
                <a:ea typeface="Bubblegum Sans"/>
                <a:cs typeface="Bubblegum Sans"/>
                <a:sym typeface="Bubblegum Sans"/>
              </a:rPr>
              <a:t>In the other side we found a quote that supports our </a:t>
            </a:r>
            <a:r>
              <a:rPr lang="en" sz="4000" dirty="0" smtClean="0">
                <a:solidFill>
                  <a:srgbClr val="0B5394"/>
                </a:solidFill>
                <a:latin typeface="Bubblegum Sans"/>
                <a:ea typeface="Bubblegum Sans"/>
                <a:cs typeface="Bubblegum Sans"/>
                <a:sym typeface="Bubblegum Sans"/>
              </a:rPr>
              <a:t>theme</a:t>
            </a:r>
            <a:r>
              <a:rPr lang="en-US" sz="4000" dirty="0" smtClean="0">
                <a:solidFill>
                  <a:srgbClr val="0B5394"/>
                </a:solidFill>
                <a:latin typeface="Bubblegum Sans"/>
                <a:ea typeface="Bubblegum Sans"/>
                <a:cs typeface="Bubblegum Sans"/>
                <a:sym typeface="Bubblegum Sans"/>
              </a:rPr>
              <a:t>-</a:t>
            </a:r>
            <a:r>
              <a:rPr lang="en-US" sz="4000" dirty="0" err="1" smtClean="0">
                <a:solidFill>
                  <a:srgbClr val="0B5394"/>
                </a:solidFill>
                <a:latin typeface="Bubblegum Sans"/>
                <a:ea typeface="Bubblegum Sans"/>
                <a:cs typeface="Bubblegum Sans"/>
                <a:sym typeface="Bubblegum Sans"/>
              </a:rPr>
              <a:t>kidus</a:t>
            </a:r>
            <a:r>
              <a:rPr lang="en-US" sz="4000" dirty="0" smtClean="0">
                <a:solidFill>
                  <a:srgbClr val="0B5394"/>
                </a:solidFill>
                <a:latin typeface="Bubblegum Sans"/>
                <a:ea typeface="Bubblegum Sans"/>
                <a:cs typeface="Bubblegum Sans"/>
                <a:sym typeface="Bubblegum Sans"/>
              </a:rPr>
              <a:t> </a:t>
            </a:r>
            <a:r>
              <a:rPr lang="en" sz="4000" dirty="0" smtClean="0">
                <a:solidFill>
                  <a:srgbClr val="0B5394"/>
                </a:solidFill>
                <a:latin typeface="Bubblegum Sans"/>
                <a:ea typeface="Bubblegum Sans"/>
                <a:cs typeface="Bubblegum Sans"/>
                <a:sym typeface="Bubblegum Sans"/>
              </a:rPr>
              <a:t> </a:t>
            </a:r>
            <a:r>
              <a:rPr lang="en" sz="4000" dirty="0">
                <a:solidFill>
                  <a:srgbClr val="0B5394"/>
                </a:solidFill>
                <a:latin typeface="Bubblegum Sans"/>
                <a:ea typeface="Bubblegum Sans"/>
                <a:cs typeface="Bubblegum Sans"/>
                <a:sym typeface="Bubblegum Sans"/>
              </a:rPr>
              <a:t>“Someday somebody's going to come along and knock this old fence down” Annie said</a:t>
            </a:r>
          </a:p>
          <a:p>
            <a:pPr lvl="0">
              <a:spcBef>
                <a:spcPts val="600"/>
              </a:spcBef>
              <a:buClr>
                <a:schemeClr val="dk1"/>
              </a:buClr>
              <a:buSzPct val="78571"/>
              <a:buFont typeface="Arial"/>
              <a:buNone/>
            </a:pPr>
            <a:r>
              <a:rPr lang="en" sz="4000" dirty="0">
                <a:solidFill>
                  <a:srgbClr val="0B5394"/>
                </a:solidFill>
                <a:latin typeface="Bubblegum Sans"/>
                <a:ea typeface="Bubblegum Sans"/>
                <a:cs typeface="Bubblegum Sans"/>
                <a:sym typeface="Bubblegum Sans"/>
              </a:rPr>
              <a:t>“Yeah” Clover </a:t>
            </a:r>
            <a:r>
              <a:rPr lang="en" sz="4000" dirty="0" smtClean="0">
                <a:solidFill>
                  <a:srgbClr val="0B5394"/>
                </a:solidFill>
                <a:latin typeface="Bubblegum Sans"/>
                <a:ea typeface="Bubblegum Sans"/>
                <a:cs typeface="Bubblegum Sans"/>
                <a:sym typeface="Bubblegum Sans"/>
              </a:rPr>
              <a:t>said.</a:t>
            </a:r>
            <a:r>
              <a:rPr lang="en-US" sz="4000" dirty="0" smtClean="0">
                <a:solidFill>
                  <a:srgbClr val="0B5394"/>
                </a:solidFill>
                <a:latin typeface="Bubblegum Sans"/>
                <a:ea typeface="Bubblegum Sans"/>
                <a:cs typeface="Bubblegum Sans"/>
                <a:sym typeface="Bubblegum Sans"/>
              </a:rPr>
              <a:t>-</a:t>
            </a:r>
            <a:r>
              <a:rPr lang="en-US" sz="4000" dirty="0" err="1" smtClean="0">
                <a:solidFill>
                  <a:srgbClr val="0B5394"/>
                </a:solidFill>
                <a:latin typeface="Bubblegum Sans"/>
                <a:ea typeface="Bubblegum Sans"/>
                <a:cs typeface="Bubblegum Sans"/>
                <a:sym typeface="Bubblegum Sans"/>
              </a:rPr>
              <a:t>clarence</a:t>
            </a:r>
            <a:r>
              <a:rPr lang="en" sz="4000" dirty="0" smtClean="0">
                <a:solidFill>
                  <a:srgbClr val="0B5394"/>
                </a:solidFill>
                <a:latin typeface="Bubblegum Sans"/>
                <a:ea typeface="Bubblegum Sans"/>
                <a:cs typeface="Bubblegum Sans"/>
                <a:sym typeface="Bubblegum Sans"/>
              </a:rPr>
              <a:t>  </a:t>
            </a:r>
            <a:r>
              <a:rPr lang="en" sz="4000" dirty="0">
                <a:solidFill>
                  <a:srgbClr val="0B5394"/>
                </a:solidFill>
                <a:latin typeface="Bubblegum Sans"/>
                <a:ea typeface="Bubblegum Sans"/>
                <a:cs typeface="Bubblegum Sans"/>
                <a:sym typeface="Bubblegum Sans"/>
              </a:rPr>
              <a:t>This supports our theme because,  they are friends and agree with each other like family does even though their are </a:t>
            </a:r>
            <a:r>
              <a:rPr lang="en" sz="4000" dirty="0" smtClean="0">
                <a:solidFill>
                  <a:srgbClr val="0B5394"/>
                </a:solidFill>
                <a:latin typeface="Bubblegum Sans"/>
                <a:ea typeface="Bubblegum Sans"/>
                <a:cs typeface="Bubblegum Sans"/>
                <a:sym typeface="Bubblegum Sans"/>
              </a:rPr>
              <a:t>differe</a:t>
            </a:r>
            <a:r>
              <a:rPr lang="en-US" sz="4000" dirty="0" err="1" smtClean="0">
                <a:solidFill>
                  <a:srgbClr val="0B5394"/>
                </a:solidFill>
                <a:latin typeface="Bubblegum Sans"/>
                <a:ea typeface="Bubblegum Sans"/>
                <a:cs typeface="Bubblegum Sans"/>
                <a:sym typeface="Bubblegum Sans"/>
              </a:rPr>
              <a:t>nt</a:t>
            </a:r>
            <a:r>
              <a:rPr lang="en-US" sz="4000" dirty="0" smtClean="0">
                <a:solidFill>
                  <a:srgbClr val="0B5394"/>
                </a:solidFill>
                <a:latin typeface="Bubblegum Sans"/>
                <a:ea typeface="Bubblegum Sans"/>
                <a:cs typeface="Bubblegum Sans"/>
                <a:sym typeface="Bubblegum Sans"/>
              </a:rPr>
              <a:t> races</a:t>
            </a:r>
            <a:r>
              <a:rPr lang="en" sz="4000" dirty="0" smtClean="0">
                <a:solidFill>
                  <a:srgbClr val="0B5394"/>
                </a:solidFill>
                <a:latin typeface="Bubblegum Sans"/>
                <a:ea typeface="Bubblegum Sans"/>
                <a:cs typeface="Bubblegum Sans"/>
                <a:sym typeface="Bubblegum Sans"/>
              </a:rPr>
              <a:t>.    </a:t>
            </a:r>
            <a:r>
              <a:rPr lang="en" sz="4000" dirty="0">
                <a:solidFill>
                  <a:srgbClr val="0B5394"/>
                </a:solidFill>
                <a:latin typeface="Bubblegum Sans"/>
                <a:ea typeface="Bubblegum Sans"/>
                <a:cs typeface="Bubblegum Sans"/>
                <a:sym typeface="Bubblegum Sans"/>
              </a:rPr>
              <a:t>-  </a:t>
            </a:r>
            <a:r>
              <a:rPr lang="en-US" sz="4000" dirty="0" err="1" smtClean="0">
                <a:solidFill>
                  <a:srgbClr val="0B5394"/>
                </a:solidFill>
                <a:latin typeface="Bubblegum Sans"/>
                <a:ea typeface="Bubblegum Sans"/>
                <a:cs typeface="Bubblegum Sans"/>
                <a:sym typeface="Bubblegum Sans"/>
              </a:rPr>
              <a:t>kalyk</a:t>
            </a:r>
            <a:endParaRPr lang="en" sz="4000" dirty="0">
              <a:solidFill>
                <a:srgbClr val="0B5394"/>
              </a:solidFill>
              <a:latin typeface="Bubblegum Sans"/>
              <a:ea typeface="Bubblegum Sans"/>
              <a:cs typeface="Bubblegum Sans"/>
              <a:sym typeface="Bubblegum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0" name="Shape 10"/>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360"/>
              </a:spcBef>
              <a:buSzPct val="100000"/>
              <a:buNone/>
              <a:defRPr sz="1800"/>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1000">
    <p:cut/>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mp3"/><Relationship Id="rId4" Type="http://schemas.openxmlformats.org/officeDocument/2006/relationships/audio" Target="../media/media2.mp3"/><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9" Type="http://schemas.openxmlformats.org/officeDocument/2006/relationships/comments" Target="../comments/comment1.xml"/><Relationship Id="rId1" Type="http://schemas.microsoft.com/office/2007/relationships/media" Target="../media/media1.wav"/><Relationship Id="rId2" Type="http://schemas.openxmlformats.org/officeDocument/2006/relationships/audio" Target="../media/media1.wav"/></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0.xml"/><Relationship Id="rId5" Type="http://schemas.openxmlformats.org/officeDocument/2006/relationships/image" Target="../media/image16.jpg"/><Relationship Id="rId6" Type="http://schemas.openxmlformats.org/officeDocument/2006/relationships/image" Target="../media/image17.jpg"/><Relationship Id="rId7" Type="http://schemas.openxmlformats.org/officeDocument/2006/relationships/image" Target="../media/image2.png"/><Relationship Id="rId1" Type="http://schemas.microsoft.com/office/2007/relationships/media" Target="../media/media11.wav"/><Relationship Id="rId2" Type="http://schemas.openxmlformats.org/officeDocument/2006/relationships/audio" Target="../media/media11.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1.xml"/><Relationship Id="rId5" Type="http://schemas.openxmlformats.org/officeDocument/2006/relationships/image" Target="../media/image18.jpg"/><Relationship Id="rId6" Type="http://schemas.openxmlformats.org/officeDocument/2006/relationships/image" Target="../media/image19.jpg"/><Relationship Id="rId7" Type="http://schemas.openxmlformats.org/officeDocument/2006/relationships/image" Target="../media/image2.png"/><Relationship Id="rId1" Type="http://schemas.microsoft.com/office/2007/relationships/media" Target="../media/media12.wav"/><Relationship Id="rId2" Type="http://schemas.openxmlformats.org/officeDocument/2006/relationships/audio" Target="../media/media12.wav"/></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2.xml"/><Relationship Id="rId5" Type="http://schemas.openxmlformats.org/officeDocument/2006/relationships/image" Target="../media/image20.jpg"/><Relationship Id="rId6" Type="http://schemas.openxmlformats.org/officeDocument/2006/relationships/image" Target="../media/image21.jpg"/><Relationship Id="rId7" Type="http://schemas.openxmlformats.org/officeDocument/2006/relationships/image" Target="../media/image22.jpg"/><Relationship Id="rId8" Type="http://schemas.openxmlformats.org/officeDocument/2006/relationships/image" Target="../media/image23.jpg"/><Relationship Id="rId9" Type="http://schemas.openxmlformats.org/officeDocument/2006/relationships/image" Target="../media/image2.png"/><Relationship Id="rId1" Type="http://schemas.microsoft.com/office/2007/relationships/media" Target="../media/media13.wav"/><Relationship Id="rId2" Type="http://schemas.openxmlformats.org/officeDocument/2006/relationships/audio" Target="../media/media13.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4.jpg"/><Relationship Id="rId7"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5.jpg"/><Relationship Id="rId6" Type="http://schemas.openxmlformats.org/officeDocument/2006/relationships/image" Target="../media/image6.jpg"/><Relationship Id="rId7" Type="http://schemas.openxmlformats.org/officeDocument/2006/relationships/image" Target="../media/image2.png"/><Relationship Id="rId8" Type="http://schemas.openxmlformats.org/officeDocument/2006/relationships/comments" Target="../comments/comment2.xml"/><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4.xml"/><Relationship Id="rId5" Type="http://schemas.openxmlformats.org/officeDocument/2006/relationships/image" Target="../media/image7.jpg"/><Relationship Id="rId6" Type="http://schemas.openxmlformats.org/officeDocument/2006/relationships/image" Target="../media/image8.jpg"/><Relationship Id="rId7" Type="http://schemas.openxmlformats.org/officeDocument/2006/relationships/image" Target="../media/image2.png"/><Relationship Id="rId8" Type="http://schemas.openxmlformats.org/officeDocument/2006/relationships/comments" Target="../comments/comment3.xml"/><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5.xml"/><Relationship Id="rId5" Type="http://schemas.openxmlformats.org/officeDocument/2006/relationships/image" Target="../media/image9.jpg"/><Relationship Id="rId6" Type="http://schemas.openxmlformats.org/officeDocument/2006/relationships/image" Target="../media/image10.jpg"/><Relationship Id="rId7"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6.xml"/><Relationship Id="rId5" Type="http://schemas.openxmlformats.org/officeDocument/2006/relationships/image" Target="../media/image11.jpg"/><Relationship Id="rId6"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7.xml"/><Relationship Id="rId5" Type="http://schemas.openxmlformats.org/officeDocument/2006/relationships/image" Target="../media/image12.jpg"/><Relationship Id="rId6"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8.xml"/><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2.png"/><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9.xml"/><Relationship Id="rId5" Type="http://schemas.openxmlformats.org/officeDocument/2006/relationships/image" Target="../media/image15.jpg"/><Relationship Id="rId6" Type="http://schemas.openxmlformats.org/officeDocument/2006/relationships/image" Target="../media/image2.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685800" y="371167"/>
            <a:ext cx="7772400" cy="1159799"/>
          </a:xfrm>
          <a:prstGeom prst="rect">
            <a:avLst/>
          </a:prstGeom>
        </p:spPr>
        <p:txBody>
          <a:bodyPr lIns="91425" tIns="91425" rIns="91425" bIns="91425" anchor="b" anchorCtr="0">
            <a:noAutofit/>
          </a:bodyPr>
          <a:lstStyle/>
          <a:p>
            <a:pPr marL="0" marR="0" indent="0" algn="ctr" rtl="0">
              <a:lnSpc>
                <a:spcPct val="100000"/>
              </a:lnSpc>
              <a:spcBef>
                <a:spcPts val="0"/>
              </a:spcBef>
              <a:spcAft>
                <a:spcPts val="0"/>
              </a:spcAft>
              <a:buNone/>
            </a:pPr>
            <a:r>
              <a:rPr lang="en" sz="3600" b="0">
                <a:solidFill>
                  <a:schemeClr val="accent2"/>
                </a:solidFill>
                <a:latin typeface="Lobster"/>
                <a:ea typeface="Lobster"/>
                <a:cs typeface="Lobster"/>
                <a:sym typeface="Lobster"/>
              </a:rPr>
              <a:t> </a:t>
            </a:r>
            <a:r>
              <a:rPr lang="en" sz="3000" b="0">
                <a:solidFill>
                  <a:srgbClr val="D89F39"/>
                </a:solidFill>
                <a:latin typeface="Lobster"/>
                <a:ea typeface="Lobster"/>
                <a:cs typeface="Lobster"/>
                <a:sym typeface="Lobster"/>
              </a:rPr>
              <a:t>J</a:t>
            </a:r>
            <a:r>
              <a:rPr lang="en" sz="3600" b="0">
                <a:solidFill>
                  <a:schemeClr val="accent2"/>
                </a:solidFill>
                <a:latin typeface="Lobster"/>
                <a:ea typeface="Lobster"/>
                <a:cs typeface="Lobster"/>
                <a:sym typeface="Lobster"/>
              </a:rPr>
              <a:t>acqueline Woodson Author’s Study</a:t>
            </a:r>
          </a:p>
        </p:txBody>
      </p:sp>
      <p:pic>
        <p:nvPicPr>
          <p:cNvPr id="31" name="Shape 31"/>
          <p:cNvPicPr preferRelativeResize="0"/>
          <p:nvPr/>
        </p:nvPicPr>
        <p:blipFill>
          <a:blip r:embed="rId7">
            <a:alphaModFix/>
          </a:blip>
          <a:stretch>
            <a:fillRect/>
          </a:stretch>
        </p:blipFill>
        <p:spPr>
          <a:xfrm>
            <a:off x="-237987" y="-48446"/>
            <a:ext cx="9357875" cy="5240400"/>
          </a:xfrm>
          <a:prstGeom prst="rect">
            <a:avLst/>
          </a:prstGeom>
          <a:noFill/>
          <a:ln>
            <a:noFill/>
          </a:ln>
        </p:spPr>
      </p:pic>
      <p:sp>
        <p:nvSpPr>
          <p:cNvPr id="32" name="Shape 32"/>
          <p:cNvSpPr txBox="1">
            <a:spLocks noGrp="1"/>
          </p:cNvSpPr>
          <p:nvPr>
            <p:ph type="subTitle" idx="1"/>
          </p:nvPr>
        </p:nvSpPr>
        <p:spPr>
          <a:xfrm>
            <a:off x="386950" y="3237415"/>
            <a:ext cx="7772400" cy="784799"/>
          </a:xfrm>
          <a:prstGeom prst="rect">
            <a:avLst/>
          </a:prstGeom>
        </p:spPr>
        <p:txBody>
          <a:bodyPr lIns="91425" tIns="91425" rIns="91425" bIns="91425" anchor="t" anchorCtr="0">
            <a:noAutofit/>
          </a:bodyPr>
          <a:lstStyle/>
          <a:p>
            <a:pPr marL="0" marR="0" indent="0" algn="l" rtl="0">
              <a:lnSpc>
                <a:spcPct val="100000"/>
              </a:lnSpc>
              <a:spcBef>
                <a:spcPts val="0"/>
              </a:spcBef>
              <a:spcAft>
                <a:spcPts val="0"/>
              </a:spcAft>
              <a:buNone/>
            </a:pPr>
            <a:r>
              <a:rPr lang="en" sz="3600" dirty="0">
                <a:solidFill>
                  <a:schemeClr val="accent2"/>
                </a:solidFill>
                <a:latin typeface="Lobster"/>
                <a:ea typeface="Lobster"/>
                <a:cs typeface="Lobster"/>
                <a:sym typeface="Lobster"/>
              </a:rPr>
              <a:t>     </a:t>
            </a:r>
            <a:r>
              <a:rPr lang="en" sz="3600" dirty="0" smtClean="0">
                <a:solidFill>
                  <a:schemeClr val="accent2"/>
                </a:solidFill>
                <a:latin typeface="Lobster"/>
                <a:ea typeface="Lobster"/>
                <a:cs typeface="Lobster"/>
                <a:sym typeface="Lobster"/>
              </a:rPr>
              <a:t>J</a:t>
            </a:r>
            <a:r>
              <a:rPr lang="en-US" sz="3600" dirty="0" smtClean="0">
                <a:solidFill>
                  <a:schemeClr val="accent2"/>
                </a:solidFill>
                <a:latin typeface="Lobster"/>
                <a:ea typeface="Lobster"/>
                <a:cs typeface="Lobster"/>
                <a:sym typeface="Lobster"/>
              </a:rPr>
              <a:t>W</a:t>
            </a:r>
            <a:r>
              <a:rPr lang="en" sz="3600" dirty="0" smtClean="0">
                <a:solidFill>
                  <a:schemeClr val="accent2"/>
                </a:solidFill>
                <a:latin typeface="Lobster"/>
                <a:ea typeface="Lobster"/>
                <a:cs typeface="Lobster"/>
                <a:sym typeface="Lobster"/>
              </a:rPr>
              <a:t> </a:t>
            </a:r>
            <a:r>
              <a:rPr lang="en" sz="3600" dirty="0">
                <a:solidFill>
                  <a:schemeClr val="accent2"/>
                </a:solidFill>
                <a:latin typeface="Lobster"/>
                <a:ea typeface="Lobster"/>
                <a:cs typeface="Lobster"/>
                <a:sym typeface="Lobster"/>
              </a:rPr>
              <a:t>Author Study </a:t>
            </a:r>
            <a:r>
              <a:rPr lang="en" sz="3600" dirty="0" smtClean="0">
                <a:solidFill>
                  <a:schemeClr val="accent2"/>
                </a:solidFill>
                <a:latin typeface="Lobster"/>
                <a:ea typeface="Lobster"/>
                <a:cs typeface="Lobster"/>
                <a:sym typeface="Lobster"/>
              </a:rPr>
              <a:t>by: </a:t>
            </a:r>
            <a:r>
              <a:rPr lang="en" sz="3600" dirty="0">
                <a:solidFill>
                  <a:schemeClr val="accent2"/>
                </a:solidFill>
                <a:latin typeface="Lobster"/>
                <a:ea typeface="Lobster"/>
                <a:cs typeface="Lobster"/>
                <a:sym typeface="Lobster"/>
              </a:rPr>
              <a:t>Kidus, </a:t>
            </a:r>
            <a:r>
              <a:rPr lang="en-US" sz="3600" dirty="0" smtClean="0">
                <a:solidFill>
                  <a:schemeClr val="accent2"/>
                </a:solidFill>
                <a:latin typeface="Lobster"/>
                <a:ea typeface="Lobster"/>
                <a:cs typeface="Lobster"/>
                <a:sym typeface="Lobster"/>
              </a:rPr>
              <a:t> </a:t>
            </a:r>
          </a:p>
          <a:p>
            <a:pPr marL="0" marR="0" indent="0" algn="l" rtl="0">
              <a:lnSpc>
                <a:spcPct val="100000"/>
              </a:lnSpc>
              <a:spcBef>
                <a:spcPts val="0"/>
              </a:spcBef>
              <a:spcAft>
                <a:spcPts val="0"/>
              </a:spcAft>
              <a:buNone/>
            </a:pPr>
            <a:r>
              <a:rPr lang="en-US" sz="3600" dirty="0">
                <a:solidFill>
                  <a:schemeClr val="accent2"/>
                </a:solidFill>
                <a:latin typeface="Lobster"/>
                <a:ea typeface="Lobster"/>
                <a:cs typeface="Lobster"/>
                <a:sym typeface="Lobster"/>
              </a:rPr>
              <a:t> </a:t>
            </a:r>
            <a:r>
              <a:rPr lang="en-US" sz="3600" dirty="0" smtClean="0">
                <a:solidFill>
                  <a:schemeClr val="accent2"/>
                </a:solidFill>
                <a:latin typeface="Lobster"/>
                <a:ea typeface="Lobster"/>
                <a:cs typeface="Lobster"/>
                <a:sym typeface="Lobster"/>
              </a:rPr>
              <a:t>            </a:t>
            </a:r>
            <a:r>
              <a:rPr lang="en" sz="3600" dirty="0" smtClean="0">
                <a:solidFill>
                  <a:schemeClr val="accent2"/>
                </a:solidFill>
                <a:latin typeface="Lobster"/>
                <a:ea typeface="Lobster"/>
                <a:cs typeface="Lobster"/>
                <a:sym typeface="Lobster"/>
              </a:rPr>
              <a:t>Clarence</a:t>
            </a:r>
            <a:r>
              <a:rPr lang="en" sz="3600" dirty="0">
                <a:solidFill>
                  <a:schemeClr val="accent2"/>
                </a:solidFill>
                <a:latin typeface="Lobster"/>
                <a:ea typeface="Lobster"/>
                <a:cs typeface="Lobster"/>
                <a:sym typeface="Lobster"/>
              </a:rPr>
              <a:t>, &amp; Kalyk</a:t>
            </a:r>
          </a:p>
          <a:p>
            <a:pPr>
              <a:spcBef>
                <a:spcPts val="0"/>
              </a:spcBef>
              <a:buNone/>
            </a:pPr>
            <a:endParaRPr dirty="0">
              <a:solidFill>
                <a:srgbClr val="FF9900"/>
              </a:solidFill>
            </a:endParaRP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50787" y="1980866"/>
            <a:ext cx="812800" cy="812800"/>
          </a:xfrm>
          <a:prstGeom prst="rect">
            <a:avLst/>
          </a:prstGeom>
        </p:spPr>
      </p:pic>
      <p:pic>
        <p:nvPicPr>
          <p:cNvPr id="4" name="Love Song In My Mind Instrumental.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457187" y="3300845"/>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0"/>
                                        <p:tgtEl>
                                          <p:spTgt spid="32"/>
                                        </p:tgtEl>
                                      </p:cBhvr>
                                    </p:animEffect>
                                  </p:childTnLst>
                                </p:cTn>
                              </p:par>
                              <p:par>
                                <p:cTn id="8" presetID="1" presetClass="mediacall" presetSubtype="0" fill="hold" nodeType="withEffect">
                                  <p:stCondLst>
                                    <p:cond delay="0"/>
                                  </p:stCondLst>
                                  <p:childTnLst>
                                    <p:cmd type="call" cmd="playFrom(0.0)">
                                      <p:cBhvr>
                                        <p:cTn id="9" dur="7325" fill="hold"/>
                                        <p:tgtEl>
                                          <p:spTgt spid="3"/>
                                        </p:tgtEl>
                                      </p:cBhvr>
                                    </p:cmd>
                                  </p:childTnLst>
                                </p:cTn>
                              </p:par>
                            </p:childTnLst>
                          </p:cTn>
                        </p:par>
                        <p:par>
                          <p:cTn id="10" fill="hold">
                            <p:stCondLst>
                              <p:cond delay="7325"/>
                            </p:stCondLst>
                            <p:childTnLst>
                              <p:par>
                                <p:cTn id="11" presetID="1" presetClass="mediacall" presetSubtype="0" fill="hold" nodeType="afterEffect">
                                  <p:stCondLst>
                                    <p:cond delay="0"/>
                                  </p:stCondLst>
                                  <p:childTnLst>
                                    <p:cmd type="call" cmd="playFrom(0.0)">
                                      <p:cBhvr>
                                        <p:cTn id="12"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3"/>
                </p:tgtEl>
              </p:cMediaNode>
            </p:audio>
            <p:audio>
              <p:cMediaNode vol="3774" numSld="999">
                <p:cTn id="14"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dirty="0">
                <a:solidFill>
                  <a:srgbClr val="FF0000"/>
                </a:solidFill>
              </a:rPr>
              <a:t>Kidus's personal </a:t>
            </a:r>
            <a:r>
              <a:rPr lang="en" dirty="0" smtClean="0">
                <a:solidFill>
                  <a:srgbClr val="FF0000"/>
                </a:solidFill>
              </a:rPr>
              <a:t>connections</a:t>
            </a:r>
            <a:endParaRPr lang="en" dirty="0">
              <a:solidFill>
                <a:srgbClr val="FF0000"/>
              </a:solidFill>
            </a:endParaRPr>
          </a:p>
        </p:txBody>
      </p:sp>
      <p:sp>
        <p:nvSpPr>
          <p:cNvPr id="107" name="Shape 107"/>
          <p:cNvSpPr txBox="1">
            <a:spLocks noGrp="1"/>
          </p:cNvSpPr>
          <p:nvPr>
            <p:ph type="body" idx="1"/>
          </p:nvPr>
        </p:nvSpPr>
        <p:spPr>
          <a:xfrm>
            <a:off x="293400" y="1200150"/>
            <a:ext cx="3994500" cy="3725699"/>
          </a:xfrm>
          <a:prstGeom prst="rect">
            <a:avLst/>
          </a:prstGeom>
        </p:spPr>
        <p:txBody>
          <a:bodyPr lIns="91425" tIns="91425" rIns="91425" bIns="91425" anchor="t" anchorCtr="0">
            <a:noAutofit/>
          </a:bodyPr>
          <a:lstStyle/>
          <a:p>
            <a:pPr>
              <a:spcBef>
                <a:spcPts val="0"/>
              </a:spcBef>
              <a:buNone/>
            </a:pPr>
            <a:r>
              <a:rPr lang="en" sz="2200" dirty="0">
                <a:solidFill>
                  <a:srgbClr val="FF0000"/>
                </a:solidFill>
              </a:rPr>
              <a:t>My family helped me with my cast. Also we all did </a:t>
            </a:r>
            <a:r>
              <a:rPr lang="en" sz="2200" dirty="0" smtClean="0">
                <a:solidFill>
                  <a:srgbClr val="FF0000"/>
                </a:solidFill>
              </a:rPr>
              <a:t>som</a:t>
            </a:r>
            <a:r>
              <a:rPr lang="en-US" sz="2200" dirty="0" smtClean="0">
                <a:solidFill>
                  <a:srgbClr val="FF0000"/>
                </a:solidFill>
              </a:rPr>
              <a:t>e</a:t>
            </a:r>
            <a:r>
              <a:rPr lang="en" sz="2200" dirty="0" smtClean="0">
                <a:solidFill>
                  <a:srgbClr val="FF0000"/>
                </a:solidFill>
              </a:rPr>
              <a:t>thing </a:t>
            </a:r>
            <a:r>
              <a:rPr lang="en" sz="2200" dirty="0">
                <a:solidFill>
                  <a:srgbClr val="FF0000"/>
                </a:solidFill>
              </a:rPr>
              <a:t>for my mom on </a:t>
            </a:r>
            <a:r>
              <a:rPr lang="en" sz="2200" dirty="0" smtClean="0">
                <a:solidFill>
                  <a:srgbClr val="FF0000"/>
                </a:solidFill>
              </a:rPr>
              <a:t>mother</a:t>
            </a:r>
            <a:r>
              <a:rPr lang="en-US" sz="2200" dirty="0" smtClean="0">
                <a:solidFill>
                  <a:srgbClr val="FF0000"/>
                </a:solidFill>
              </a:rPr>
              <a:t>’</a:t>
            </a:r>
            <a:r>
              <a:rPr lang="en" sz="2200" dirty="0" smtClean="0">
                <a:solidFill>
                  <a:srgbClr val="FF0000"/>
                </a:solidFill>
              </a:rPr>
              <a:t>s </a:t>
            </a:r>
            <a:r>
              <a:rPr lang="en" sz="2200" dirty="0">
                <a:solidFill>
                  <a:srgbClr val="FF0000"/>
                </a:solidFill>
              </a:rPr>
              <a:t>day.</a:t>
            </a:r>
          </a:p>
        </p:txBody>
      </p:sp>
      <p:sp>
        <p:nvSpPr>
          <p:cNvPr id="108" name="Shape 108"/>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a:spcBef>
                <a:spcPts val="0"/>
              </a:spcBef>
              <a:buNone/>
            </a:pPr>
            <a:endParaRPr/>
          </a:p>
        </p:txBody>
      </p:sp>
      <p:pic>
        <p:nvPicPr>
          <p:cNvPr id="109" name="Shape 109"/>
          <p:cNvPicPr preferRelativeResize="0"/>
          <p:nvPr/>
        </p:nvPicPr>
        <p:blipFill>
          <a:blip r:embed="rId5">
            <a:alphaModFix/>
          </a:blip>
          <a:stretch>
            <a:fillRect/>
          </a:stretch>
        </p:blipFill>
        <p:spPr>
          <a:xfrm>
            <a:off x="4715862" y="3062475"/>
            <a:ext cx="3947324" cy="1863374"/>
          </a:xfrm>
          <a:prstGeom prst="rect">
            <a:avLst/>
          </a:prstGeom>
          <a:noFill/>
          <a:ln>
            <a:noFill/>
          </a:ln>
        </p:spPr>
      </p:pic>
      <p:pic>
        <p:nvPicPr>
          <p:cNvPr id="110" name="Shape 110"/>
          <p:cNvPicPr preferRelativeResize="0"/>
          <p:nvPr/>
        </p:nvPicPr>
        <p:blipFill>
          <a:blip r:embed="rId6">
            <a:alphaModFix/>
          </a:blip>
          <a:stretch>
            <a:fillRect/>
          </a:stretch>
        </p:blipFill>
        <p:spPr>
          <a:xfrm>
            <a:off x="4715875" y="1214625"/>
            <a:ext cx="3947299" cy="18478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2800" y="250578"/>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457199" y="339853"/>
            <a:ext cx="8447753" cy="857400"/>
          </a:xfrm>
          <a:prstGeom prst="rect">
            <a:avLst/>
          </a:prstGeom>
        </p:spPr>
        <p:txBody>
          <a:bodyPr lIns="91425" tIns="91425" rIns="91425" bIns="91425" anchor="b" anchorCtr="0">
            <a:noAutofit/>
          </a:bodyPr>
          <a:lstStyle/>
          <a:p>
            <a:pPr>
              <a:spcBef>
                <a:spcPts val="0"/>
              </a:spcBef>
              <a:buNone/>
            </a:pPr>
            <a:r>
              <a:rPr lang="en" dirty="0">
                <a:latin typeface="Bubblegum Sans"/>
                <a:ea typeface="Bubblegum Sans"/>
                <a:cs typeface="Bubblegum Sans"/>
                <a:sym typeface="Bubblegum Sans"/>
              </a:rPr>
              <a:t>    </a:t>
            </a:r>
            <a:r>
              <a:rPr lang="en" dirty="0" smtClean="0">
                <a:latin typeface="Bubblegum Sans"/>
                <a:ea typeface="Bubblegum Sans"/>
                <a:cs typeface="Bubblegum Sans"/>
                <a:sym typeface="Bubblegum Sans"/>
              </a:rPr>
              <a:t>KALY</a:t>
            </a:r>
            <a:r>
              <a:rPr lang="en-US" dirty="0" smtClean="0">
                <a:latin typeface="Bubblegum Sans"/>
                <a:ea typeface="Bubblegum Sans"/>
                <a:cs typeface="Bubblegum Sans"/>
                <a:sym typeface="Bubblegum Sans"/>
              </a:rPr>
              <a:t>K</a:t>
            </a:r>
            <a:r>
              <a:rPr lang="en" dirty="0" smtClean="0">
                <a:latin typeface="Bubblegum Sans"/>
                <a:ea typeface="Bubblegum Sans"/>
                <a:cs typeface="Bubblegum Sans"/>
                <a:sym typeface="Bubblegum Sans"/>
              </a:rPr>
              <a:t>'S </a:t>
            </a:r>
            <a:r>
              <a:rPr lang="en" dirty="0">
                <a:latin typeface="Bubblegum Sans"/>
                <a:ea typeface="Bubblegum Sans"/>
                <a:cs typeface="Bubblegum Sans"/>
                <a:sym typeface="Bubblegum Sans"/>
              </a:rPr>
              <a:t>Personal CONNECTION</a:t>
            </a:r>
          </a:p>
        </p:txBody>
      </p:sp>
      <p:sp>
        <p:nvSpPr>
          <p:cNvPr id="116" name="Shape 116"/>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a:spcBef>
                <a:spcPts val="0"/>
              </a:spcBef>
              <a:buNone/>
            </a:pPr>
            <a:endParaRPr/>
          </a:p>
        </p:txBody>
      </p:sp>
      <p:sp>
        <p:nvSpPr>
          <p:cNvPr id="117" name="Shape 117"/>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a:spcBef>
                <a:spcPts val="0"/>
              </a:spcBef>
              <a:buNone/>
            </a:pPr>
            <a:endParaRPr/>
          </a:p>
        </p:txBody>
      </p:sp>
      <p:pic>
        <p:nvPicPr>
          <p:cNvPr id="118" name="Shape 118"/>
          <p:cNvPicPr preferRelativeResize="0"/>
          <p:nvPr/>
        </p:nvPicPr>
        <p:blipFill>
          <a:blip r:embed="rId5">
            <a:alphaModFix/>
          </a:blip>
          <a:stretch>
            <a:fillRect/>
          </a:stretch>
        </p:blipFill>
        <p:spPr>
          <a:xfrm rot="-5400000">
            <a:off x="4823775" y="1061487"/>
            <a:ext cx="3731499" cy="4003025"/>
          </a:xfrm>
          <a:prstGeom prst="rect">
            <a:avLst/>
          </a:prstGeom>
          <a:noFill/>
          <a:ln>
            <a:noFill/>
          </a:ln>
        </p:spPr>
      </p:pic>
      <p:pic>
        <p:nvPicPr>
          <p:cNvPr id="119" name="Shape 119"/>
          <p:cNvPicPr preferRelativeResize="0"/>
          <p:nvPr/>
        </p:nvPicPr>
        <p:blipFill>
          <a:blip r:embed="rId6">
            <a:alphaModFix/>
          </a:blip>
          <a:stretch>
            <a:fillRect/>
          </a:stretch>
        </p:blipFill>
        <p:spPr>
          <a:xfrm>
            <a:off x="452950" y="1194350"/>
            <a:ext cx="4003000" cy="37315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06400" y="9653"/>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2800"/>
                                        <p:tgtEl>
                                          <p:spTgt spid="118"/>
                                        </p:tgtEl>
                                      </p:cBhvr>
                                    </p:animEffect>
                                  </p:childTnLst>
                                </p:cTn>
                              </p:par>
                            </p:childTnLst>
                          </p:cTn>
                        </p:par>
                        <p:par>
                          <p:cTn id="8" fill="hold">
                            <p:stCondLst>
                              <p:cond delay="2800"/>
                            </p:stCondLst>
                            <p:childTnLst>
                              <p:par>
                                <p:cTn id="9" presetID="1" presetClass="mediacall" presetSubtype="0" fill="hold" nodeType="afterEffect">
                                  <p:stCondLst>
                                    <p:cond delay="0"/>
                                  </p:stCondLst>
                                  <p:childTnLst>
                                    <p:cmd type="call" cmd="playFrom(0.0)">
                                      <p:cBhvr>
                                        <p:cTn id="10" dur="385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dirty="0">
                <a:solidFill>
                  <a:srgbClr val="00FF00"/>
                </a:solidFill>
              </a:rPr>
              <a:t>          Clarence’s </a:t>
            </a:r>
            <a:r>
              <a:rPr lang="en" dirty="0" smtClean="0">
                <a:solidFill>
                  <a:srgbClr val="00FF00"/>
                </a:solidFill>
              </a:rPr>
              <a:t>connection</a:t>
            </a:r>
            <a:endParaRPr lang="en" dirty="0">
              <a:solidFill>
                <a:srgbClr val="00FF00"/>
              </a:solidFill>
            </a:endParaRPr>
          </a:p>
        </p:txBody>
      </p:sp>
      <p:sp>
        <p:nvSpPr>
          <p:cNvPr id="125" name="Shape 125"/>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lvl="0" rtl="0">
              <a:spcBef>
                <a:spcPts val="0"/>
              </a:spcBef>
              <a:buNone/>
            </a:pPr>
            <a:r>
              <a:rPr lang="en" sz="3600" b="1">
                <a:solidFill>
                  <a:srgbClr val="00FF00"/>
                </a:solidFill>
              </a:rPr>
              <a:t>My family influences my personal identity.</a:t>
            </a:r>
          </a:p>
        </p:txBody>
      </p:sp>
      <p:sp>
        <p:nvSpPr>
          <p:cNvPr id="126" name="Shape 126"/>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lvl="0" rtl="0">
              <a:spcBef>
                <a:spcPts val="0"/>
              </a:spcBef>
              <a:buNone/>
            </a:pPr>
            <a:endParaRPr/>
          </a:p>
        </p:txBody>
      </p:sp>
      <p:pic>
        <p:nvPicPr>
          <p:cNvPr id="127" name="Shape 127"/>
          <p:cNvPicPr preferRelativeResize="0"/>
          <p:nvPr/>
        </p:nvPicPr>
        <p:blipFill>
          <a:blip r:embed="rId5">
            <a:alphaModFix/>
          </a:blip>
          <a:stretch>
            <a:fillRect/>
          </a:stretch>
        </p:blipFill>
        <p:spPr>
          <a:xfrm>
            <a:off x="4692275" y="1200150"/>
            <a:ext cx="1937125" cy="1789224"/>
          </a:xfrm>
          <a:prstGeom prst="rect">
            <a:avLst/>
          </a:prstGeom>
          <a:noFill/>
          <a:ln>
            <a:noFill/>
          </a:ln>
        </p:spPr>
      </p:pic>
      <p:pic>
        <p:nvPicPr>
          <p:cNvPr id="128" name="Shape 128"/>
          <p:cNvPicPr preferRelativeResize="0"/>
          <p:nvPr/>
        </p:nvPicPr>
        <p:blipFill>
          <a:blip r:embed="rId6">
            <a:alphaModFix/>
          </a:blip>
          <a:stretch>
            <a:fillRect/>
          </a:stretch>
        </p:blipFill>
        <p:spPr>
          <a:xfrm>
            <a:off x="6629400" y="1200150"/>
            <a:ext cx="2057375" cy="1807650"/>
          </a:xfrm>
          <a:prstGeom prst="rect">
            <a:avLst/>
          </a:prstGeom>
          <a:noFill/>
          <a:ln>
            <a:noFill/>
          </a:ln>
        </p:spPr>
      </p:pic>
      <p:pic>
        <p:nvPicPr>
          <p:cNvPr id="129" name="Shape 129"/>
          <p:cNvPicPr preferRelativeResize="0"/>
          <p:nvPr/>
        </p:nvPicPr>
        <p:blipFill>
          <a:blip r:embed="rId7">
            <a:alphaModFix/>
          </a:blip>
          <a:stretch>
            <a:fillRect/>
          </a:stretch>
        </p:blipFill>
        <p:spPr>
          <a:xfrm>
            <a:off x="4692275" y="2989375"/>
            <a:ext cx="1937125" cy="1970849"/>
          </a:xfrm>
          <a:prstGeom prst="rect">
            <a:avLst/>
          </a:prstGeom>
          <a:noFill/>
          <a:ln>
            <a:noFill/>
          </a:ln>
        </p:spPr>
      </p:pic>
      <p:pic>
        <p:nvPicPr>
          <p:cNvPr id="130" name="Shape 130"/>
          <p:cNvPicPr preferRelativeResize="0"/>
          <p:nvPr/>
        </p:nvPicPr>
        <p:blipFill>
          <a:blip r:embed="rId8">
            <a:alphaModFix/>
          </a:blip>
          <a:stretch>
            <a:fillRect/>
          </a:stretch>
        </p:blipFill>
        <p:spPr>
          <a:xfrm>
            <a:off x="6629400" y="3007800"/>
            <a:ext cx="2057375" cy="195242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12800" y="1518216"/>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79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sz="3000">
                <a:solidFill>
                  <a:srgbClr val="000000"/>
                </a:solidFill>
                <a:latin typeface="Rock Salt"/>
                <a:ea typeface="Rock Salt"/>
                <a:cs typeface="Rock Salt"/>
                <a:sym typeface="Rock Salt"/>
              </a:rPr>
              <a:t>                  Theme</a:t>
            </a:r>
          </a:p>
        </p:txBody>
      </p:sp>
      <p:sp>
        <p:nvSpPr>
          <p:cNvPr id="38" name="Shape 38"/>
          <p:cNvSpPr txBox="1">
            <a:spLocks noGrp="1"/>
          </p:cNvSpPr>
          <p:nvPr>
            <p:ph type="body" idx="1"/>
          </p:nvPr>
        </p:nvSpPr>
        <p:spPr>
          <a:xfrm>
            <a:off x="457200" y="1063375"/>
            <a:ext cx="8229600" cy="3725699"/>
          </a:xfrm>
          <a:prstGeom prst="rect">
            <a:avLst/>
          </a:prstGeom>
        </p:spPr>
        <p:txBody>
          <a:bodyPr lIns="91425" tIns="91425" rIns="91425" bIns="91425" anchor="t" anchorCtr="0">
            <a:noAutofit/>
          </a:bodyPr>
          <a:lstStyle/>
          <a:p>
            <a:pPr marL="0" marR="0" lvl="0" indent="0" algn="l" rtl="0">
              <a:lnSpc>
                <a:spcPct val="100000"/>
              </a:lnSpc>
              <a:spcBef>
                <a:spcPts val="600"/>
              </a:spcBef>
              <a:spcAft>
                <a:spcPts val="0"/>
              </a:spcAft>
              <a:buNone/>
            </a:pPr>
            <a:r>
              <a:rPr lang="en" dirty="0">
                <a:solidFill>
                  <a:srgbClr val="0000FF"/>
                </a:solidFill>
                <a:latin typeface="Rock Salt"/>
                <a:ea typeface="Rock Salt"/>
                <a:cs typeface="Rock Salt"/>
                <a:sym typeface="Rock Salt"/>
              </a:rPr>
              <a:t>Family</a:t>
            </a:r>
            <a:r>
              <a:rPr lang="en" dirty="0">
                <a:solidFill>
                  <a:srgbClr val="6D9EEB"/>
                </a:solidFill>
                <a:latin typeface="Rock Salt"/>
                <a:ea typeface="Rock Salt"/>
                <a:cs typeface="Rock Salt"/>
                <a:sym typeface="Rock Salt"/>
              </a:rPr>
              <a:t> </a:t>
            </a:r>
            <a:r>
              <a:rPr lang="en" b="1" u="sng" dirty="0">
                <a:solidFill>
                  <a:srgbClr val="000000"/>
                </a:solidFill>
                <a:latin typeface="Rock Salt"/>
                <a:ea typeface="Rock Salt"/>
                <a:cs typeface="Rock Salt"/>
                <a:sym typeface="Rock Salt"/>
              </a:rPr>
              <a:t>and</a:t>
            </a:r>
            <a:r>
              <a:rPr lang="en" b="1" dirty="0">
                <a:solidFill>
                  <a:srgbClr val="000000"/>
                </a:solidFill>
                <a:latin typeface="Rock Salt"/>
                <a:ea typeface="Rock Salt"/>
                <a:cs typeface="Rock Salt"/>
                <a:sym typeface="Rock Salt"/>
              </a:rPr>
              <a:t> </a:t>
            </a:r>
            <a:r>
              <a:rPr lang="en" dirty="0">
                <a:solidFill>
                  <a:srgbClr val="990000"/>
                </a:solidFill>
                <a:latin typeface="Rock Salt"/>
                <a:ea typeface="Rock Salt"/>
                <a:cs typeface="Rock Salt"/>
                <a:sym typeface="Rock Salt"/>
              </a:rPr>
              <a:t>Identity</a:t>
            </a:r>
          </a:p>
          <a:p>
            <a:pPr lvl="0" rtl="0">
              <a:spcBef>
                <a:spcPts val="0"/>
              </a:spcBef>
              <a:buNone/>
            </a:pPr>
            <a:r>
              <a:rPr lang="en" dirty="0">
                <a:solidFill>
                  <a:srgbClr val="0000FF"/>
                </a:solidFill>
                <a:latin typeface="Rock Salt"/>
                <a:ea typeface="Rock Salt"/>
                <a:cs typeface="Rock Salt"/>
                <a:sym typeface="Rock Salt"/>
              </a:rPr>
              <a:t>Families can encourage, care, and protects you no matter what.</a:t>
            </a:r>
            <a:r>
              <a:rPr lang="en" dirty="0">
                <a:solidFill>
                  <a:srgbClr val="FF0000"/>
                </a:solidFill>
                <a:latin typeface="Rock Salt"/>
                <a:ea typeface="Rock Salt"/>
                <a:cs typeface="Rock Salt"/>
                <a:sym typeface="Rock Salt"/>
              </a:rPr>
              <a:t> </a:t>
            </a:r>
            <a:r>
              <a:rPr lang="en" dirty="0" smtClean="0">
                <a:solidFill>
                  <a:srgbClr val="980000"/>
                </a:solidFill>
                <a:latin typeface="Rock Salt"/>
                <a:ea typeface="Rock Salt"/>
                <a:cs typeface="Rock Salt"/>
                <a:sym typeface="Rock Salt"/>
              </a:rPr>
              <a:t>Identi</a:t>
            </a:r>
            <a:r>
              <a:rPr lang="en-US" dirty="0" smtClean="0">
                <a:solidFill>
                  <a:srgbClr val="980000"/>
                </a:solidFill>
                <a:latin typeface="Rock Salt"/>
                <a:ea typeface="Rock Salt"/>
                <a:cs typeface="Rock Salt"/>
                <a:sym typeface="Rock Salt"/>
              </a:rPr>
              <a:t>t</a:t>
            </a:r>
            <a:r>
              <a:rPr lang="en" dirty="0" smtClean="0">
                <a:solidFill>
                  <a:srgbClr val="980000"/>
                </a:solidFill>
                <a:latin typeface="Rock Salt"/>
                <a:ea typeface="Rock Salt"/>
                <a:cs typeface="Rock Salt"/>
                <a:sym typeface="Rock Salt"/>
              </a:rPr>
              <a:t>y </a:t>
            </a:r>
            <a:r>
              <a:rPr lang="en" dirty="0">
                <a:solidFill>
                  <a:srgbClr val="980000"/>
                </a:solidFill>
                <a:latin typeface="Rock Salt"/>
                <a:ea typeface="Rock Salt"/>
                <a:cs typeface="Rock Salt"/>
                <a:sym typeface="Rock Salt"/>
              </a:rPr>
              <a:t>is who you are as a person.</a:t>
            </a:r>
            <a:r>
              <a:rPr lang="en" dirty="0">
                <a:solidFill>
                  <a:srgbClr val="FF0000"/>
                </a:solidFill>
                <a:latin typeface="Rock Salt"/>
                <a:ea typeface="Rock Salt"/>
                <a:cs typeface="Rock Salt"/>
                <a:sym typeface="Rock Salt"/>
              </a:rPr>
              <a:t> </a:t>
            </a:r>
          </a:p>
          <a:p>
            <a:pPr lvl="0" rtl="0">
              <a:spcBef>
                <a:spcPts val="0"/>
              </a:spcBef>
              <a:buNone/>
            </a:pPr>
            <a:endParaRPr dirty="0">
              <a:solidFill>
                <a:srgbClr val="FF0000"/>
              </a:solidFill>
              <a:latin typeface="Rock Salt"/>
              <a:ea typeface="Rock Salt"/>
              <a:cs typeface="Rock Salt"/>
              <a:sym typeface="Rock Salt"/>
            </a:endParaRPr>
          </a:p>
          <a:p>
            <a:pPr lvl="0" rtl="0">
              <a:spcBef>
                <a:spcPts val="0"/>
              </a:spcBef>
              <a:buNone/>
            </a:pPr>
            <a:r>
              <a:rPr lang="en" b="1" u="sng" dirty="0">
                <a:solidFill>
                  <a:srgbClr val="000000"/>
                </a:solidFill>
                <a:latin typeface="Rock Salt"/>
                <a:ea typeface="Rock Salt"/>
                <a:cs typeface="Rock Salt"/>
                <a:sym typeface="Rock Salt"/>
              </a:rPr>
              <a:t>Family builds your identity.</a:t>
            </a:r>
          </a:p>
        </p:txBody>
      </p:sp>
      <p:pic>
        <p:nvPicPr>
          <p:cNvPr id="39" name="Shape 39"/>
          <p:cNvPicPr preferRelativeResize="0"/>
          <p:nvPr/>
        </p:nvPicPr>
        <p:blipFill>
          <a:blip r:embed="rId5">
            <a:alphaModFix/>
          </a:blip>
          <a:stretch>
            <a:fillRect/>
          </a:stretch>
        </p:blipFill>
        <p:spPr>
          <a:xfrm>
            <a:off x="5172575" y="0"/>
            <a:ext cx="3971424" cy="1678617"/>
          </a:xfrm>
          <a:prstGeom prst="rect">
            <a:avLst/>
          </a:prstGeom>
          <a:noFill/>
          <a:ln>
            <a:noFill/>
          </a:ln>
        </p:spPr>
      </p:pic>
      <p:pic>
        <p:nvPicPr>
          <p:cNvPr id="40" name="Shape 40"/>
          <p:cNvPicPr preferRelativeResize="0"/>
          <p:nvPr/>
        </p:nvPicPr>
        <p:blipFill>
          <a:blip r:embed="rId6">
            <a:alphaModFix/>
          </a:blip>
          <a:stretch>
            <a:fillRect/>
          </a:stretch>
        </p:blipFill>
        <p:spPr>
          <a:xfrm>
            <a:off x="6811150" y="2708025"/>
            <a:ext cx="2332849" cy="234092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6063" y="1533294"/>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p:tgtEl>
                                          <p:spTgt spid="40"/>
                                        </p:tgtEl>
                                        <p:attrNameLst>
                                          <p:attrName>ppt_x</p:attrName>
                                        </p:attrNameLst>
                                      </p:cBhvr>
                                      <p:tavLst>
                                        <p:tav tm="0">
                                          <p:val>
                                            <p:strVal val="#ppt_x+1"/>
                                          </p:val>
                                        </p:tav>
                                        <p:tav tm="100000">
                                          <p:val>
                                            <p:strVal val="#ppt_x"/>
                                          </p:val>
                                        </p:tav>
                                      </p:tavLst>
                                    </p:anim>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000"/>
                                        <p:tgtEl>
                                          <p:spTgt spid="38"/>
                                        </p:tgtEl>
                                        <p:attrNameLst>
                                          <p:attrName>ppt_y</p:attrName>
                                        </p:attrNameLst>
                                      </p:cBhvr>
                                      <p:tavLst>
                                        <p:tav tm="0">
                                          <p:val>
                                            <p:strVal val="#ppt_y+1"/>
                                          </p:val>
                                        </p:tav>
                                        <p:tav tm="100000">
                                          <p:val>
                                            <p:strVal val="#ppt_y"/>
                                          </p:val>
                                        </p:tav>
                                      </p:tavLst>
                                    </p:anim>
                                  </p:childTnLst>
                                </p:cTn>
                              </p:par>
                            </p:childTnLst>
                          </p:cTn>
                        </p:par>
                        <p:par>
                          <p:cTn id="12" fill="hold">
                            <p:stCondLst>
                              <p:cond delay="2000"/>
                            </p:stCondLst>
                            <p:childTnLst>
                              <p:par>
                                <p:cTn id="13" presetID="1" presetClass="mediacall" presetSubtype="0" fill="hold" nodeType="afterEffect">
                                  <p:stCondLst>
                                    <p:cond delay="0"/>
                                  </p:stCondLst>
                                  <p:childTnLst>
                                    <p:cmd type="call" cmd="playFrom(0.0)">
                                      <p:cBhvr>
                                        <p:cTn id="14" dur="402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125" y="171303"/>
            <a:ext cx="8229600" cy="857400"/>
          </a:xfrm>
          <a:prstGeom prst="rect">
            <a:avLst/>
          </a:prstGeom>
        </p:spPr>
        <p:txBody>
          <a:bodyPr lIns="91425" tIns="91425" rIns="91425" bIns="91425" anchor="b" anchorCtr="0">
            <a:noAutofit/>
          </a:bodyPr>
          <a:lstStyle/>
          <a:p>
            <a:pPr lvl="0" rtl="0">
              <a:spcBef>
                <a:spcPts val="0"/>
              </a:spcBef>
              <a:buNone/>
            </a:pPr>
            <a:r>
              <a:rPr lang="en" sz="4800" b="0">
                <a:solidFill>
                  <a:srgbClr val="00FF00"/>
                </a:solidFill>
                <a:latin typeface="Chewy"/>
                <a:ea typeface="Chewy"/>
                <a:cs typeface="Chewy"/>
                <a:sym typeface="Chewy"/>
              </a:rPr>
              <a:t>                  Identity</a:t>
            </a:r>
          </a:p>
        </p:txBody>
      </p:sp>
      <p:sp>
        <p:nvSpPr>
          <p:cNvPr id="46" name="Shape 46"/>
          <p:cNvSpPr txBox="1">
            <a:spLocks noGrp="1"/>
          </p:cNvSpPr>
          <p:nvPr>
            <p:ph type="body" idx="1"/>
          </p:nvPr>
        </p:nvSpPr>
        <p:spPr>
          <a:xfrm>
            <a:off x="140526" y="1369250"/>
            <a:ext cx="9003599" cy="3725699"/>
          </a:xfrm>
          <a:prstGeom prst="rect">
            <a:avLst/>
          </a:prstGeom>
        </p:spPr>
        <p:txBody>
          <a:bodyPr lIns="91425" tIns="91425" rIns="91425" bIns="91425" anchor="t" anchorCtr="0">
            <a:noAutofit/>
          </a:bodyPr>
          <a:lstStyle/>
          <a:p>
            <a:pPr lvl="0" rtl="0">
              <a:spcBef>
                <a:spcPts val="0"/>
              </a:spcBef>
              <a:buNone/>
            </a:pPr>
            <a:r>
              <a:rPr lang="en" dirty="0">
                <a:solidFill>
                  <a:srgbClr val="FF0000"/>
                </a:solidFill>
                <a:latin typeface="Chewy"/>
                <a:ea typeface="Chewy"/>
                <a:cs typeface="Chewy"/>
                <a:sym typeface="Chewy"/>
              </a:rPr>
              <a:t>Family can build your identity.  Also, your identity is who you </a:t>
            </a:r>
            <a:r>
              <a:rPr lang="en" dirty="0" smtClean="0">
                <a:solidFill>
                  <a:srgbClr val="FF0000"/>
                </a:solidFill>
                <a:latin typeface="Chewy"/>
                <a:ea typeface="Chewy"/>
                <a:cs typeface="Chewy"/>
                <a:sym typeface="Chewy"/>
              </a:rPr>
              <a:t>cho</a:t>
            </a:r>
            <a:r>
              <a:rPr lang="en-US" dirty="0" smtClean="0">
                <a:solidFill>
                  <a:srgbClr val="FF0000"/>
                </a:solidFill>
                <a:latin typeface="Chewy"/>
                <a:ea typeface="Chewy"/>
                <a:cs typeface="Chewy"/>
                <a:sym typeface="Chewy"/>
              </a:rPr>
              <a:t>o</a:t>
            </a:r>
            <a:r>
              <a:rPr lang="en" dirty="0" smtClean="0">
                <a:solidFill>
                  <a:srgbClr val="FF0000"/>
                </a:solidFill>
                <a:latin typeface="Chewy"/>
                <a:ea typeface="Chewy"/>
                <a:cs typeface="Chewy"/>
                <a:sym typeface="Chewy"/>
              </a:rPr>
              <a:t>se </a:t>
            </a:r>
            <a:r>
              <a:rPr lang="en" dirty="0">
                <a:solidFill>
                  <a:srgbClr val="FF0000"/>
                </a:solidFill>
                <a:latin typeface="Chewy"/>
                <a:ea typeface="Chewy"/>
                <a:cs typeface="Chewy"/>
                <a:sym typeface="Chewy"/>
              </a:rPr>
              <a:t>to be. For example, if your favorite ice cream flavor is </a:t>
            </a:r>
            <a:r>
              <a:rPr lang="en" dirty="0" smtClean="0">
                <a:solidFill>
                  <a:srgbClr val="FF0000"/>
                </a:solidFill>
                <a:latin typeface="Chewy"/>
                <a:ea typeface="Chewy"/>
                <a:cs typeface="Chewy"/>
                <a:sym typeface="Chewy"/>
              </a:rPr>
              <a:t>chocolate </a:t>
            </a:r>
            <a:r>
              <a:rPr lang="en" dirty="0">
                <a:solidFill>
                  <a:srgbClr val="FF0000"/>
                </a:solidFill>
                <a:latin typeface="Chewy"/>
                <a:ea typeface="Chewy"/>
                <a:cs typeface="Chewy"/>
                <a:sym typeface="Chewy"/>
              </a:rPr>
              <a:t>that's part of your identity.</a:t>
            </a:r>
          </a:p>
        </p:txBody>
      </p:sp>
      <p:pic>
        <p:nvPicPr>
          <p:cNvPr id="47" name="Shape 47"/>
          <p:cNvPicPr preferRelativeResize="0"/>
          <p:nvPr/>
        </p:nvPicPr>
        <p:blipFill>
          <a:blip r:embed="rId5">
            <a:alphaModFix/>
          </a:blip>
          <a:stretch>
            <a:fillRect/>
          </a:stretch>
        </p:blipFill>
        <p:spPr>
          <a:xfrm>
            <a:off x="1912121" y="2834750"/>
            <a:ext cx="2042125" cy="1960800"/>
          </a:xfrm>
          <a:prstGeom prst="rect">
            <a:avLst/>
          </a:prstGeom>
          <a:noFill/>
          <a:ln>
            <a:noFill/>
          </a:ln>
        </p:spPr>
      </p:pic>
      <p:pic>
        <p:nvPicPr>
          <p:cNvPr id="48" name="Shape 48"/>
          <p:cNvPicPr preferRelativeResize="0"/>
          <p:nvPr/>
        </p:nvPicPr>
        <p:blipFill>
          <a:blip r:embed="rId6">
            <a:alphaModFix/>
          </a:blip>
          <a:stretch>
            <a:fillRect/>
          </a:stretch>
        </p:blipFill>
        <p:spPr>
          <a:xfrm>
            <a:off x="5722300" y="2834750"/>
            <a:ext cx="3040950" cy="2260200"/>
          </a:xfrm>
          <a:prstGeom prst="rect">
            <a:avLst/>
          </a:prstGeom>
          <a:noFill/>
          <a:ln>
            <a:noFill/>
          </a:ln>
        </p:spPr>
      </p:pic>
      <p:sp>
        <p:nvSpPr>
          <p:cNvPr id="49" name="Shape 49"/>
          <p:cNvSpPr/>
          <p:nvPr/>
        </p:nvSpPr>
        <p:spPr>
          <a:xfrm>
            <a:off x="2200387" y="-62244"/>
            <a:ext cx="3814106" cy="1299510"/>
          </a:xfrm>
          <a:prstGeom prst="irregularSeal2">
            <a:avLst/>
          </a:prstGeom>
          <a:no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2800" y="1249761"/>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0"/>
                                        <p:tgtEl>
                                          <p:spTgt spid="47"/>
                                        </p:tgtEl>
                                        <p:attrNameLst>
                                          <p:attrName>ppt_x</p:attrName>
                                        </p:attrNameLst>
                                      </p:cBhvr>
                                      <p:tavLst>
                                        <p:tav tm="0">
                                          <p:val>
                                            <p:strVal val="#ppt_x-1"/>
                                          </p:val>
                                        </p:tav>
                                        <p:tav tm="100000">
                                          <p:val>
                                            <p:strVal val="#ppt_x"/>
                                          </p:val>
                                        </p:tav>
                                      </p:tavLst>
                                    </p:anim>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p:tgtEl>
                                          <p:spTgt spid="48"/>
                                        </p:tgtEl>
                                        <p:attrNameLst>
                                          <p:attrName>ppt_x</p:attrName>
                                        </p:attrNameLst>
                                      </p:cBhvr>
                                      <p:tavLst>
                                        <p:tav tm="0">
                                          <p:val>
                                            <p:strVal val="#ppt_x+1"/>
                                          </p:val>
                                        </p:tav>
                                        <p:tav tm="100000">
                                          <p:val>
                                            <p:strVal val="#ppt_x"/>
                                          </p:val>
                                        </p:tav>
                                      </p:tavLst>
                                    </p:anim>
                                  </p:childTnLst>
                                </p:cTn>
                              </p:par>
                            </p:childTnLst>
                          </p:cTn>
                        </p:par>
                        <p:par>
                          <p:cTn id="12" fill="hold">
                            <p:stCondLst>
                              <p:cond delay="2000"/>
                            </p:stCondLst>
                            <p:childTnLst>
                              <p:par>
                                <p:cTn id="13" presetID="1" presetClass="mediacall" presetSubtype="0" fill="hold" nodeType="afterEffect">
                                  <p:stCondLst>
                                    <p:cond delay="0"/>
                                  </p:stCondLst>
                                  <p:childTnLst>
                                    <p:cmd type="call" cmd="playFrom(0.0)">
                                      <p:cBhvr>
                                        <p:cTn id="14" dur="121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5"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457200" y="342753"/>
            <a:ext cx="8229600" cy="857400"/>
          </a:xfrm>
          <a:prstGeom prst="rect">
            <a:avLst/>
          </a:prstGeom>
        </p:spPr>
        <p:txBody>
          <a:bodyPr lIns="91425" tIns="91425" rIns="91425" bIns="91425" anchor="b" anchorCtr="0">
            <a:noAutofit/>
          </a:bodyPr>
          <a:lstStyle/>
          <a:p>
            <a:pPr lvl="0" rtl="0">
              <a:spcBef>
                <a:spcPts val="0"/>
              </a:spcBef>
              <a:buNone/>
            </a:pPr>
            <a:r>
              <a:rPr lang="en">
                <a:solidFill>
                  <a:srgbClr val="6AA84F"/>
                </a:solidFill>
                <a:latin typeface="Black Ops One"/>
                <a:ea typeface="Black Ops One"/>
                <a:cs typeface="Black Ops One"/>
                <a:sym typeface="Black Ops One"/>
              </a:rPr>
              <a:t>     Peace Locomotion </a:t>
            </a:r>
          </a:p>
        </p:txBody>
      </p:sp>
      <p:sp>
        <p:nvSpPr>
          <p:cNvPr id="55" name="Shape 55"/>
          <p:cNvSpPr txBox="1">
            <a:spLocks noGrp="1"/>
          </p:cNvSpPr>
          <p:nvPr>
            <p:ph type="body" idx="1"/>
          </p:nvPr>
        </p:nvSpPr>
        <p:spPr>
          <a:xfrm>
            <a:off x="697775" y="1036375"/>
            <a:ext cx="3994500" cy="3725699"/>
          </a:xfrm>
          <a:prstGeom prst="rect">
            <a:avLst/>
          </a:prstGeom>
        </p:spPr>
        <p:txBody>
          <a:bodyPr lIns="91425" tIns="91425" rIns="91425" bIns="91425" anchor="t" anchorCtr="0">
            <a:noAutofit/>
          </a:bodyPr>
          <a:lstStyle/>
          <a:p>
            <a:pPr lvl="0" rtl="0">
              <a:spcBef>
                <a:spcPts val="0"/>
              </a:spcBef>
              <a:buNone/>
            </a:pPr>
            <a:r>
              <a:rPr lang="en" sz="2400" dirty="0">
                <a:solidFill>
                  <a:srgbClr val="4C1130"/>
                </a:solidFill>
                <a:latin typeface="Black Ops One"/>
                <a:ea typeface="Black Ops One"/>
                <a:cs typeface="Black Ops One"/>
                <a:sym typeface="Black Ops One"/>
              </a:rPr>
              <a:t>Families care for one another. </a:t>
            </a:r>
            <a:r>
              <a:rPr lang="en" sz="2400" dirty="0">
                <a:solidFill>
                  <a:srgbClr val="000000"/>
                </a:solidFill>
                <a:latin typeface="Black Ops One"/>
                <a:ea typeface="Black Ops One"/>
                <a:cs typeface="Black Ops One"/>
                <a:sym typeface="Black Ops One"/>
              </a:rPr>
              <a:t>In </a:t>
            </a:r>
            <a:r>
              <a:rPr lang="en" sz="2400" u="sng" dirty="0">
                <a:solidFill>
                  <a:srgbClr val="000000"/>
                </a:solidFill>
                <a:latin typeface="Black Ops One"/>
                <a:ea typeface="Black Ops One"/>
                <a:cs typeface="Black Ops One"/>
                <a:sym typeface="Black Ops One"/>
              </a:rPr>
              <a:t>Peace</a:t>
            </a:r>
            <a:r>
              <a:rPr lang="en" sz="2400" dirty="0">
                <a:solidFill>
                  <a:srgbClr val="000000"/>
                </a:solidFill>
                <a:latin typeface="Black Ops One"/>
                <a:ea typeface="Black Ops One"/>
                <a:cs typeface="Black Ops One"/>
                <a:sym typeface="Black Ops One"/>
              </a:rPr>
              <a:t> </a:t>
            </a:r>
            <a:r>
              <a:rPr lang="en" sz="2400" u="sng" dirty="0">
                <a:solidFill>
                  <a:srgbClr val="000000"/>
                </a:solidFill>
                <a:latin typeface="Black Ops One"/>
                <a:ea typeface="Black Ops One"/>
                <a:cs typeface="Black Ops One"/>
                <a:sym typeface="Black Ops One"/>
              </a:rPr>
              <a:t>Locomotion</a:t>
            </a:r>
            <a:r>
              <a:rPr lang="en" sz="2400" dirty="0">
                <a:solidFill>
                  <a:srgbClr val="000000"/>
                </a:solidFill>
                <a:latin typeface="Black Ops One"/>
                <a:ea typeface="Black Ops One"/>
                <a:cs typeface="Black Ops One"/>
                <a:sym typeface="Black Ops One"/>
              </a:rPr>
              <a:t> Lonnie would send letters to </a:t>
            </a:r>
            <a:r>
              <a:rPr lang="en-US" sz="2400" dirty="0" smtClean="0">
                <a:solidFill>
                  <a:srgbClr val="000000"/>
                </a:solidFill>
                <a:latin typeface="Black Ops One"/>
                <a:ea typeface="Black Ops One"/>
                <a:cs typeface="Black Ops One"/>
                <a:sym typeface="Black Ops One"/>
              </a:rPr>
              <a:t>L</a:t>
            </a:r>
            <a:r>
              <a:rPr lang="en" sz="2400" dirty="0" smtClean="0">
                <a:solidFill>
                  <a:srgbClr val="000000"/>
                </a:solidFill>
                <a:latin typeface="Black Ops One"/>
                <a:ea typeface="Black Ops One"/>
                <a:cs typeface="Black Ops One"/>
                <a:sym typeface="Black Ops One"/>
              </a:rPr>
              <a:t>ily </a:t>
            </a:r>
            <a:r>
              <a:rPr lang="en" sz="2400" dirty="0">
                <a:solidFill>
                  <a:srgbClr val="000000"/>
                </a:solidFill>
                <a:latin typeface="Black Ops One"/>
                <a:ea typeface="Black Ops One"/>
                <a:cs typeface="Black Ops One"/>
                <a:sym typeface="Black Ops One"/>
              </a:rPr>
              <a:t>about how much he misses her</a:t>
            </a:r>
            <a:r>
              <a:rPr lang="en" sz="2400" dirty="0">
                <a:solidFill>
                  <a:srgbClr val="000000"/>
                </a:solidFill>
                <a:latin typeface="Lobster"/>
                <a:ea typeface="Lobster"/>
                <a:cs typeface="Lobster"/>
                <a:sym typeface="Lobster"/>
              </a:rPr>
              <a:t> and loves </a:t>
            </a:r>
            <a:r>
              <a:rPr lang="en" sz="2400" dirty="0" smtClean="0">
                <a:solidFill>
                  <a:srgbClr val="000000"/>
                </a:solidFill>
                <a:latin typeface="Lobster"/>
                <a:ea typeface="Lobster"/>
                <a:cs typeface="Lobster"/>
                <a:sym typeface="Lobster"/>
              </a:rPr>
              <a:t>her</a:t>
            </a:r>
            <a:r>
              <a:rPr lang="en-US" sz="2400" dirty="0" smtClean="0">
                <a:solidFill>
                  <a:srgbClr val="000000"/>
                </a:solidFill>
                <a:latin typeface="Lobster"/>
                <a:ea typeface="Lobster"/>
                <a:cs typeface="Lobster"/>
                <a:sym typeface="Lobster"/>
              </a:rPr>
              <a:t>. </a:t>
            </a:r>
            <a:r>
              <a:rPr lang="en-US" sz="2400" dirty="0">
                <a:solidFill>
                  <a:srgbClr val="000000"/>
                </a:solidFill>
                <a:latin typeface="Lobster"/>
                <a:ea typeface="Lobster"/>
                <a:cs typeface="Lobster"/>
                <a:sym typeface="Lobster"/>
              </a:rPr>
              <a:t> </a:t>
            </a:r>
            <a:r>
              <a:rPr lang="en-US" sz="2400" dirty="0" smtClean="0">
                <a:solidFill>
                  <a:srgbClr val="000000"/>
                </a:solidFill>
                <a:latin typeface="Lobster"/>
                <a:ea typeface="Lobster"/>
                <a:cs typeface="Lobster"/>
                <a:sym typeface="Lobster"/>
              </a:rPr>
              <a:t>F</a:t>
            </a:r>
            <a:r>
              <a:rPr lang="en" sz="2400" dirty="0" smtClean="0">
                <a:solidFill>
                  <a:srgbClr val="000000"/>
                </a:solidFill>
                <a:latin typeface="Lobster"/>
                <a:ea typeface="Lobster"/>
                <a:cs typeface="Lobster"/>
                <a:sym typeface="Lobster"/>
              </a:rPr>
              <a:t>amil</a:t>
            </a:r>
            <a:r>
              <a:rPr lang="en-US" sz="2400" dirty="0" err="1" smtClean="0">
                <a:solidFill>
                  <a:srgbClr val="000000"/>
                </a:solidFill>
                <a:latin typeface="Lobster"/>
                <a:ea typeface="Lobster"/>
                <a:cs typeface="Lobster"/>
                <a:sym typeface="Lobster"/>
              </a:rPr>
              <a:t>ie</a:t>
            </a:r>
            <a:r>
              <a:rPr lang="en" sz="2400" dirty="0" smtClean="0">
                <a:solidFill>
                  <a:srgbClr val="000000"/>
                </a:solidFill>
                <a:latin typeface="Lobster"/>
                <a:ea typeface="Lobster"/>
                <a:cs typeface="Lobster"/>
                <a:sym typeface="Lobster"/>
              </a:rPr>
              <a:t>s </a:t>
            </a:r>
            <a:r>
              <a:rPr lang="en" sz="2400" dirty="0">
                <a:solidFill>
                  <a:srgbClr val="000000"/>
                </a:solidFill>
                <a:latin typeface="Lobster"/>
                <a:ea typeface="Lobster"/>
                <a:cs typeface="Lobster"/>
                <a:sym typeface="Lobster"/>
              </a:rPr>
              <a:t>care for </a:t>
            </a:r>
            <a:r>
              <a:rPr lang="en-US" sz="2400" dirty="0" smtClean="0">
                <a:solidFill>
                  <a:srgbClr val="000000"/>
                </a:solidFill>
                <a:latin typeface="Lobster"/>
                <a:ea typeface="Lobster"/>
                <a:cs typeface="Lobster"/>
                <a:sym typeface="Lobster"/>
              </a:rPr>
              <a:t>o</a:t>
            </a:r>
            <a:r>
              <a:rPr lang="en" sz="2400" dirty="0" smtClean="0">
                <a:solidFill>
                  <a:srgbClr val="000000"/>
                </a:solidFill>
                <a:latin typeface="Lobster"/>
                <a:ea typeface="Lobster"/>
                <a:cs typeface="Lobster"/>
                <a:sym typeface="Lobster"/>
              </a:rPr>
              <a:t>ne </a:t>
            </a:r>
            <a:r>
              <a:rPr lang="en" sz="2400" dirty="0">
                <a:solidFill>
                  <a:srgbClr val="000000"/>
                </a:solidFill>
                <a:latin typeface="Lobster"/>
                <a:ea typeface="Lobster"/>
                <a:cs typeface="Lobster"/>
                <a:sym typeface="Lobster"/>
              </a:rPr>
              <a:t>another</a:t>
            </a:r>
            <a:r>
              <a:rPr lang="en" sz="2400" dirty="0" smtClean="0">
                <a:solidFill>
                  <a:srgbClr val="000000"/>
                </a:solidFill>
                <a:latin typeface="Lobster"/>
                <a:ea typeface="Lobster"/>
                <a:cs typeface="Lobster"/>
                <a:sym typeface="Lobster"/>
              </a:rPr>
              <a:t>. </a:t>
            </a:r>
            <a:endParaRPr lang="en" sz="2400" dirty="0">
              <a:solidFill>
                <a:srgbClr val="000000"/>
              </a:solidFill>
              <a:latin typeface="Lobster"/>
              <a:ea typeface="Lobster"/>
              <a:cs typeface="Lobster"/>
              <a:sym typeface="Lobster"/>
            </a:endParaRPr>
          </a:p>
        </p:txBody>
      </p:sp>
      <p:sp>
        <p:nvSpPr>
          <p:cNvPr id="56" name="Shape 56"/>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lvl="0" rtl="0">
              <a:spcBef>
                <a:spcPts val="0"/>
              </a:spcBef>
              <a:buNone/>
            </a:pPr>
            <a:endParaRPr/>
          </a:p>
        </p:txBody>
      </p:sp>
      <p:pic>
        <p:nvPicPr>
          <p:cNvPr id="57" name="Shape 57"/>
          <p:cNvPicPr preferRelativeResize="0"/>
          <p:nvPr/>
        </p:nvPicPr>
        <p:blipFill>
          <a:blip r:embed="rId6">
            <a:alphaModFix/>
          </a:blip>
          <a:stretch>
            <a:fillRect/>
          </a:stretch>
        </p:blipFill>
        <p:spPr>
          <a:xfrm>
            <a:off x="4692275" y="1200150"/>
            <a:ext cx="3994499" cy="3725699"/>
          </a:xfrm>
          <a:prstGeom prst="rect">
            <a:avLst/>
          </a:prstGeom>
          <a:noFill/>
          <a:ln>
            <a:noFill/>
          </a:ln>
        </p:spPr>
      </p:pic>
      <p:sp>
        <p:nvSpPr>
          <p:cNvPr id="58" name="Shape 58"/>
          <p:cNvSpPr/>
          <p:nvPr/>
        </p:nvSpPr>
        <p:spPr>
          <a:xfrm>
            <a:off x="3824175" y="3328675"/>
            <a:ext cx="738299" cy="402899"/>
          </a:xfrm>
          <a:prstGeom prst="stripedRightArrow">
            <a:avLst>
              <a:gd name="adj1" fmla="val 50000"/>
              <a:gd name="adj2" fmla="val 50000"/>
            </a:avLst>
          </a:prstGeom>
          <a:solidFill>
            <a:schemeClr val="accent1"/>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solidFill>
                <a:srgbClr val="4C1130"/>
              </a:solidFill>
            </a:endParaRP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2800" y="1036375"/>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700"/>
                                        <p:tgtEl>
                                          <p:spTgt spid="57"/>
                                        </p:tgtEl>
                                        <p:attrNameLst>
                                          <p:attrName>ppt_w</p:attrName>
                                        </p:attrNameLst>
                                      </p:cBhvr>
                                      <p:tavLst>
                                        <p:tav tm="0">
                                          <p:val>
                                            <p:strVal val="0"/>
                                          </p:val>
                                        </p:tav>
                                        <p:tav tm="100000">
                                          <p:val>
                                            <p:strVal val="#ppt_w"/>
                                          </p:val>
                                        </p:tav>
                                      </p:tavLst>
                                    </p:anim>
                                    <p:anim calcmode="lin" valueType="num">
                                      <p:cBhvr additive="base">
                                        <p:cTn id="8" dur="2700"/>
                                        <p:tgtEl>
                                          <p:spTgt spid="57"/>
                                        </p:tgtEl>
                                        <p:attrNameLst>
                                          <p:attrName>ppt_h</p:attrName>
                                        </p:attrNameLst>
                                      </p:cBhvr>
                                      <p:tavLst>
                                        <p:tav tm="0">
                                          <p:val>
                                            <p:strVal val="0"/>
                                          </p:val>
                                        </p:tav>
                                        <p:tav tm="100000">
                                          <p:val>
                                            <p:strVal val="#ppt_h"/>
                                          </p:val>
                                        </p:tav>
                                      </p:tavLst>
                                    </p:anim>
                                  </p:childTnLst>
                                </p:cTn>
                              </p:par>
                            </p:childTnLst>
                          </p:cTn>
                        </p:par>
                        <p:par>
                          <p:cTn id="9" fill="hold">
                            <p:stCondLst>
                              <p:cond delay="2700"/>
                            </p:stCondLst>
                            <p:childTnLst>
                              <p:par>
                                <p:cTn id="10" presetID="1" presetClass="mediacall" presetSubtype="0" fill="hold" nodeType="afterEffect">
                                  <p:stCondLst>
                                    <p:cond delay="0"/>
                                  </p:stCondLst>
                                  <p:childTnLst>
                                    <p:cmd type="call" cmd="playFrom(0.0)">
                                      <p:cBhvr>
                                        <p:cTn id="11" dur="102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2"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Shape 63"/>
          <p:cNvPicPr preferRelativeResize="0"/>
          <p:nvPr/>
        </p:nvPicPr>
        <p:blipFill>
          <a:blip r:embed="rId5">
            <a:alphaModFix/>
          </a:blip>
          <a:stretch>
            <a:fillRect/>
          </a:stretch>
        </p:blipFill>
        <p:spPr>
          <a:xfrm>
            <a:off x="0" y="101251"/>
            <a:ext cx="9144000" cy="5143500"/>
          </a:xfrm>
          <a:prstGeom prst="rect">
            <a:avLst/>
          </a:prstGeom>
          <a:noFill/>
          <a:ln>
            <a:noFill/>
          </a:ln>
        </p:spPr>
      </p:pic>
      <p:sp>
        <p:nvSpPr>
          <p:cNvPr id="64" name="Shape 64"/>
          <p:cNvSpPr txBox="1">
            <a:spLocks noGrp="1"/>
          </p:cNvSpPr>
          <p:nvPr>
            <p:ph type="title"/>
          </p:nvPr>
        </p:nvSpPr>
        <p:spPr>
          <a:xfrm>
            <a:off x="79875" y="117853"/>
            <a:ext cx="8229600" cy="857400"/>
          </a:xfrm>
          <a:prstGeom prst="rect">
            <a:avLst/>
          </a:prstGeom>
        </p:spPr>
        <p:txBody>
          <a:bodyPr lIns="91425" tIns="91425" rIns="91425" bIns="91425" anchor="b" anchorCtr="0">
            <a:noAutofit/>
          </a:bodyPr>
          <a:lstStyle/>
          <a:p>
            <a:pPr lvl="0" rtl="0">
              <a:spcBef>
                <a:spcPts val="0"/>
              </a:spcBef>
              <a:buNone/>
            </a:pPr>
            <a:r>
              <a:rPr lang="en" sz="4800">
                <a:solidFill>
                  <a:srgbClr val="00FF00"/>
                </a:solidFill>
                <a:latin typeface="Chewy"/>
                <a:ea typeface="Chewy"/>
                <a:cs typeface="Chewy"/>
                <a:sym typeface="Chewy"/>
              </a:rPr>
              <a:t>Peace Locomotion</a:t>
            </a:r>
          </a:p>
        </p:txBody>
      </p:sp>
      <p:sp>
        <p:nvSpPr>
          <p:cNvPr id="65" name="Shape 65"/>
          <p:cNvSpPr txBox="1">
            <a:spLocks noGrp="1"/>
          </p:cNvSpPr>
          <p:nvPr>
            <p:ph type="body" idx="1"/>
          </p:nvPr>
        </p:nvSpPr>
        <p:spPr>
          <a:xfrm>
            <a:off x="457200" y="975250"/>
            <a:ext cx="3994500" cy="3725699"/>
          </a:xfrm>
          <a:prstGeom prst="rect">
            <a:avLst/>
          </a:prstGeom>
        </p:spPr>
        <p:txBody>
          <a:bodyPr lIns="91425" tIns="91425" rIns="91425" bIns="91425" anchor="t" anchorCtr="0">
            <a:noAutofit/>
          </a:bodyPr>
          <a:lstStyle/>
          <a:p>
            <a:pPr lvl="0" rtl="0">
              <a:spcBef>
                <a:spcPts val="0"/>
              </a:spcBef>
              <a:buNone/>
            </a:pPr>
            <a:endParaRPr>
              <a:solidFill>
                <a:srgbClr val="FF0000"/>
              </a:solidFill>
            </a:endParaRPr>
          </a:p>
          <a:p>
            <a:pPr lvl="0" rtl="0">
              <a:spcBef>
                <a:spcPts val="0"/>
              </a:spcBef>
              <a:buNone/>
            </a:pPr>
            <a:endParaRPr>
              <a:solidFill>
                <a:srgbClr val="FF0000"/>
              </a:solidFill>
            </a:endParaRPr>
          </a:p>
          <a:p>
            <a:pPr lvl="0" rtl="0">
              <a:spcBef>
                <a:spcPts val="0"/>
              </a:spcBef>
              <a:buNone/>
            </a:pPr>
            <a:endParaRPr>
              <a:solidFill>
                <a:srgbClr val="FF0000"/>
              </a:solidFill>
            </a:endParaRPr>
          </a:p>
        </p:txBody>
      </p:sp>
      <p:pic>
        <p:nvPicPr>
          <p:cNvPr id="66" name="Shape 66"/>
          <p:cNvPicPr preferRelativeResize="0"/>
          <p:nvPr/>
        </p:nvPicPr>
        <p:blipFill>
          <a:blip r:embed="rId6">
            <a:alphaModFix/>
          </a:blip>
          <a:stretch>
            <a:fillRect/>
          </a:stretch>
        </p:blipFill>
        <p:spPr>
          <a:xfrm>
            <a:off x="5401365" y="1385541"/>
            <a:ext cx="3742635" cy="3725700"/>
          </a:xfrm>
          <a:prstGeom prst="rect">
            <a:avLst/>
          </a:prstGeom>
          <a:noFill/>
          <a:ln>
            <a:noFill/>
          </a:ln>
        </p:spPr>
      </p:pic>
      <p:sp>
        <p:nvSpPr>
          <p:cNvPr id="67" name="Shape 67"/>
          <p:cNvSpPr txBox="1"/>
          <p:nvPr/>
        </p:nvSpPr>
        <p:spPr>
          <a:xfrm>
            <a:off x="258188" y="2541303"/>
            <a:ext cx="3951599" cy="2569938"/>
          </a:xfrm>
          <a:prstGeom prst="rect">
            <a:avLst/>
          </a:prstGeom>
          <a:solidFill>
            <a:schemeClr val="tx1"/>
          </a:solidFill>
          <a:ln>
            <a:noFill/>
          </a:ln>
        </p:spPr>
        <p:txBody>
          <a:bodyPr lIns="91425" tIns="91425" rIns="91425" bIns="91425" anchor="t" anchorCtr="0">
            <a:noAutofit/>
          </a:bodyPr>
          <a:lstStyle/>
          <a:p>
            <a:pPr lvl="0" rtl="0">
              <a:spcBef>
                <a:spcPts val="0"/>
              </a:spcBef>
              <a:buNone/>
            </a:pPr>
            <a:r>
              <a:rPr lang="en" sz="2400" b="1" dirty="0">
                <a:ln w="17780" cmpd="sng">
                  <a:solidFill>
                    <a:srgbClr val="FFFFFF"/>
                  </a:solidFill>
                  <a:prstDash val="solid"/>
                  <a:miter lim="800000"/>
                </a:ln>
                <a:solidFill>
                  <a:srgbClr val="FFFFFF"/>
                </a:solidFill>
                <a:effectLst>
                  <a:outerShdw blurRad="50800" algn="tl" rotWithShape="0">
                    <a:srgbClr val="000000"/>
                  </a:outerShdw>
                </a:effectLst>
                <a:latin typeface="Chewy"/>
                <a:ea typeface="Chewy"/>
                <a:cs typeface="Chewy"/>
                <a:sym typeface="Chewy"/>
              </a:rPr>
              <a:t>“Lili one day when I see you I will give you all these letters to you as a present.”</a:t>
            </a:r>
          </a:p>
          <a:p>
            <a:pPr lvl="0" rtl="0">
              <a:spcBef>
                <a:spcPts val="0"/>
              </a:spcBef>
              <a:buNone/>
            </a:pPr>
            <a:r>
              <a:rPr lang="en" sz="2400" b="1" dirty="0">
                <a:ln w="17780" cmpd="sng">
                  <a:solidFill>
                    <a:srgbClr val="FFFFFF"/>
                  </a:solidFill>
                  <a:prstDash val="solid"/>
                  <a:miter lim="800000"/>
                </a:ln>
                <a:solidFill>
                  <a:srgbClr val="FFFFFF"/>
                </a:solidFill>
                <a:effectLst>
                  <a:outerShdw blurRad="50800" algn="tl" rotWithShape="0">
                    <a:srgbClr val="000000"/>
                  </a:outerShdw>
                </a:effectLst>
                <a:latin typeface="Chewy"/>
                <a:ea typeface="Chewy"/>
                <a:cs typeface="Chewy"/>
                <a:sym typeface="Chewy"/>
              </a:rPr>
              <a:t>Peace </a:t>
            </a:r>
            <a:r>
              <a:rPr lang="en" sz="2400" b="1" dirty="0" smtClean="0">
                <a:ln w="17780" cmpd="sng">
                  <a:solidFill>
                    <a:srgbClr val="FFFFFF"/>
                  </a:solidFill>
                  <a:prstDash val="solid"/>
                  <a:miter lim="800000"/>
                </a:ln>
                <a:solidFill>
                  <a:srgbClr val="FFFFFF"/>
                </a:solidFill>
                <a:effectLst>
                  <a:outerShdw blurRad="50800" algn="tl" rotWithShape="0">
                    <a:srgbClr val="000000"/>
                  </a:outerShdw>
                </a:effectLst>
                <a:latin typeface="Chewy"/>
                <a:ea typeface="Chewy"/>
                <a:cs typeface="Chewy"/>
                <a:sym typeface="Chewy"/>
              </a:rPr>
              <a:t>Locomotion </a:t>
            </a:r>
            <a:endParaRPr lang="en" sz="2400" b="1" dirty="0">
              <a:ln w="17780" cmpd="sng">
                <a:solidFill>
                  <a:srgbClr val="FFFFFF"/>
                </a:solidFill>
                <a:prstDash val="solid"/>
                <a:miter lim="800000"/>
              </a:ln>
              <a:solidFill>
                <a:srgbClr val="FFFFFF"/>
              </a:solidFill>
              <a:effectLst>
                <a:outerShdw blurRad="50800" algn="tl" rotWithShape="0">
                  <a:srgbClr val="000000"/>
                </a:outerShdw>
              </a:effectLst>
              <a:latin typeface="Chewy"/>
              <a:ea typeface="Chewy"/>
              <a:cs typeface="Chewy"/>
              <a:sym typeface="Chewy"/>
            </a:endParaRPr>
          </a:p>
          <a:p>
            <a:pPr lvl="0" rtl="0">
              <a:spcBef>
                <a:spcPts val="0"/>
              </a:spcBef>
              <a:buNone/>
            </a:pPr>
            <a:r>
              <a:rPr lang="en" sz="2400" b="1" dirty="0">
                <a:ln w="17780" cmpd="sng">
                  <a:solidFill>
                    <a:srgbClr val="FFFFFF"/>
                  </a:solidFill>
                  <a:prstDash val="solid"/>
                  <a:miter lim="800000"/>
                </a:ln>
                <a:solidFill>
                  <a:srgbClr val="FFFFFF"/>
                </a:solidFill>
                <a:effectLst>
                  <a:outerShdw blurRad="50800" algn="tl" rotWithShape="0">
                    <a:srgbClr val="000000"/>
                  </a:outerShdw>
                </a:effectLst>
                <a:latin typeface="Chewy"/>
                <a:ea typeface="Chewy"/>
                <a:cs typeface="Chewy"/>
                <a:sym typeface="Chewy"/>
              </a:rPr>
              <a:t>(p)15-30</a:t>
            </a: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79251" y="975253"/>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1000" fill="hold"/>
                                        <p:tgtEl>
                                          <p:spTgt spid="66"/>
                                        </p:tgtEl>
                                        <p:attrNameLst>
                                          <p:attrName>r</p:attrName>
                                        </p:attrNameLst>
                                      </p:cBhvr>
                                    </p:animRot>
                                  </p:childTnLst>
                                </p:cTn>
                              </p:par>
                            </p:childTnLst>
                          </p:cTn>
                        </p:par>
                        <p:par>
                          <p:cTn id="7" fill="hold">
                            <p:stCondLst>
                              <p:cond delay="1000"/>
                            </p:stCondLst>
                            <p:childTnLst>
                              <p:par>
                                <p:cTn id="8" presetID="1" presetClass="mediacall" presetSubtype="0" fill="hold" nodeType="afterEffect">
                                  <p:stCondLst>
                                    <p:cond delay="0"/>
                                  </p:stCondLst>
                                  <p:childTnLst>
                                    <p:cmd type="call" cmd="playFrom(0.0)">
                                      <p:cBhvr>
                                        <p:cTn id="9" dur="131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FF00"/>
        </a:solidFill>
        <a:effectLst/>
      </p:bgPr>
    </p:bg>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457200" y="301528"/>
            <a:ext cx="8229600" cy="857400"/>
          </a:xfrm>
          <a:prstGeom prst="rect">
            <a:avLst/>
          </a:prstGeom>
        </p:spPr>
        <p:txBody>
          <a:bodyPr lIns="91425" tIns="91425" rIns="91425" bIns="91425" anchor="b" anchorCtr="0">
            <a:noAutofit/>
          </a:bodyPr>
          <a:lstStyle/>
          <a:p>
            <a:pPr lvl="0" rtl="0">
              <a:spcBef>
                <a:spcPts val="0"/>
              </a:spcBef>
              <a:buNone/>
            </a:pPr>
            <a:r>
              <a:rPr lang="en" sz="4800" b="0" dirty="0">
                <a:solidFill>
                  <a:srgbClr val="6200FF"/>
                </a:solidFill>
                <a:latin typeface="Bubblegum Sans"/>
                <a:ea typeface="Bubblegum Sans"/>
                <a:cs typeface="Bubblegum Sans"/>
                <a:sym typeface="Bubblegum Sans"/>
              </a:rPr>
              <a:t>       </a:t>
            </a:r>
            <a:r>
              <a:rPr lang="en" sz="5400" b="0" dirty="0" smtClean="0">
                <a:solidFill>
                  <a:srgbClr val="6200FF"/>
                </a:solidFill>
                <a:latin typeface="Bubblegum Sans"/>
                <a:ea typeface="Bubblegum Sans"/>
                <a:cs typeface="Bubblegum Sans"/>
                <a:sym typeface="Bubblegum Sans"/>
              </a:rPr>
              <a:t>This </a:t>
            </a:r>
            <a:r>
              <a:rPr lang="en-US" sz="5400" b="0" dirty="0">
                <a:solidFill>
                  <a:srgbClr val="6200FF"/>
                </a:solidFill>
                <a:latin typeface="Bubblegum Sans"/>
                <a:ea typeface="Bubblegum Sans"/>
                <a:cs typeface="Bubblegum Sans"/>
                <a:sym typeface="Bubblegum Sans"/>
              </a:rPr>
              <a:t>I</a:t>
            </a:r>
            <a:r>
              <a:rPr lang="en" sz="5400" b="0" dirty="0" smtClean="0">
                <a:solidFill>
                  <a:srgbClr val="6200FF"/>
                </a:solidFill>
                <a:latin typeface="Bubblegum Sans"/>
                <a:ea typeface="Bubblegum Sans"/>
                <a:cs typeface="Bubblegum Sans"/>
                <a:sym typeface="Bubblegum Sans"/>
              </a:rPr>
              <a:t>s </a:t>
            </a:r>
            <a:r>
              <a:rPr lang="en" sz="5400" b="0" dirty="0">
                <a:solidFill>
                  <a:srgbClr val="6200FF"/>
                </a:solidFill>
                <a:latin typeface="Bubblegum Sans"/>
                <a:ea typeface="Bubblegum Sans"/>
                <a:cs typeface="Bubblegum Sans"/>
                <a:sym typeface="Bubblegum Sans"/>
              </a:rPr>
              <a:t>the Rope</a:t>
            </a:r>
          </a:p>
        </p:txBody>
      </p:sp>
      <p:sp>
        <p:nvSpPr>
          <p:cNvPr id="73" name="Shape 73"/>
          <p:cNvSpPr txBox="1">
            <a:spLocks noGrp="1"/>
          </p:cNvSpPr>
          <p:nvPr>
            <p:ph type="body" idx="1"/>
          </p:nvPr>
        </p:nvSpPr>
        <p:spPr>
          <a:xfrm>
            <a:off x="4692273" y="1200150"/>
            <a:ext cx="3994500" cy="3725699"/>
          </a:xfrm>
          <a:prstGeom prst="rect">
            <a:avLst/>
          </a:prstGeom>
        </p:spPr>
        <p:txBody>
          <a:bodyPr lIns="91425" tIns="91425" rIns="91425" bIns="91425" anchor="t" anchorCtr="0">
            <a:noAutofit/>
          </a:bodyPr>
          <a:lstStyle/>
          <a:p>
            <a:pPr lvl="0" rtl="0">
              <a:spcBef>
                <a:spcPts val="0"/>
              </a:spcBef>
              <a:buNone/>
            </a:pPr>
            <a:endParaRPr/>
          </a:p>
        </p:txBody>
      </p:sp>
      <p:sp>
        <p:nvSpPr>
          <p:cNvPr id="74" name="Shape 74"/>
          <p:cNvSpPr txBox="1">
            <a:spLocks noGrp="1"/>
          </p:cNvSpPr>
          <p:nvPr>
            <p:ph type="body" idx="2"/>
          </p:nvPr>
        </p:nvSpPr>
        <p:spPr>
          <a:xfrm>
            <a:off x="261802" y="1158928"/>
            <a:ext cx="4235100" cy="3943499"/>
          </a:xfrm>
          <a:prstGeom prst="rect">
            <a:avLst/>
          </a:prstGeom>
        </p:spPr>
        <p:txBody>
          <a:bodyPr lIns="91425" tIns="91425" rIns="91425" bIns="91425" anchor="t" anchorCtr="0">
            <a:noAutofit/>
          </a:bodyPr>
          <a:lstStyle/>
          <a:p>
            <a:pPr lvl="0" rtl="0">
              <a:spcBef>
                <a:spcPts val="0"/>
              </a:spcBef>
              <a:buNone/>
            </a:pPr>
            <a:r>
              <a:rPr lang="en" sz="3900" dirty="0">
                <a:solidFill>
                  <a:srgbClr val="6200FF"/>
                </a:solidFill>
              </a:rPr>
              <a:t> </a:t>
            </a:r>
            <a:r>
              <a:rPr lang="en" sz="2400" u="sng" dirty="0">
                <a:solidFill>
                  <a:srgbClr val="6200FF"/>
                </a:solidFill>
                <a:latin typeface="Bubblegum Sans"/>
                <a:ea typeface="Bubblegum Sans"/>
                <a:cs typeface="Bubblegum Sans"/>
                <a:sym typeface="Bubblegum Sans"/>
              </a:rPr>
              <a:t>This </a:t>
            </a:r>
            <a:r>
              <a:rPr lang="en-US" sz="2400" u="sng" dirty="0" smtClean="0">
                <a:solidFill>
                  <a:srgbClr val="6200FF"/>
                </a:solidFill>
                <a:latin typeface="Bubblegum Sans"/>
                <a:ea typeface="Bubblegum Sans"/>
                <a:cs typeface="Bubblegum Sans"/>
                <a:sym typeface="Bubblegum Sans"/>
              </a:rPr>
              <a:t>I</a:t>
            </a:r>
            <a:r>
              <a:rPr lang="en" sz="2400" u="sng" dirty="0" smtClean="0">
                <a:solidFill>
                  <a:srgbClr val="6200FF"/>
                </a:solidFill>
                <a:latin typeface="Bubblegum Sans"/>
                <a:ea typeface="Bubblegum Sans"/>
                <a:cs typeface="Bubblegum Sans"/>
                <a:sym typeface="Bubblegum Sans"/>
              </a:rPr>
              <a:t>s </a:t>
            </a:r>
            <a:r>
              <a:rPr lang="en" sz="2400" u="sng" dirty="0">
                <a:solidFill>
                  <a:srgbClr val="6200FF"/>
                </a:solidFill>
                <a:latin typeface="Bubblegum Sans"/>
                <a:ea typeface="Bubblegum Sans"/>
                <a:cs typeface="Bubblegum Sans"/>
                <a:sym typeface="Bubblegum Sans"/>
              </a:rPr>
              <a:t>the Rope </a:t>
            </a:r>
            <a:r>
              <a:rPr lang="en" sz="2400" dirty="0">
                <a:solidFill>
                  <a:srgbClr val="6200FF"/>
                </a:solidFill>
                <a:latin typeface="Bubblegum Sans"/>
                <a:ea typeface="Bubblegum Sans"/>
                <a:cs typeface="Bubblegum Sans"/>
                <a:sym typeface="Bubblegum Sans"/>
              </a:rPr>
              <a:t>relates to family because  the family passed down the rope and the rope held a lot </a:t>
            </a:r>
            <a:r>
              <a:rPr lang="en" sz="2400" dirty="0" smtClean="0">
                <a:solidFill>
                  <a:srgbClr val="6200FF"/>
                </a:solidFill>
                <a:latin typeface="Bubblegum Sans"/>
                <a:ea typeface="Bubblegum Sans"/>
                <a:cs typeface="Bubblegum Sans"/>
                <a:sym typeface="Bubblegum Sans"/>
              </a:rPr>
              <a:t>o</a:t>
            </a:r>
            <a:r>
              <a:rPr lang="en-US" sz="2400" dirty="0" smtClean="0">
                <a:solidFill>
                  <a:srgbClr val="6200FF"/>
                </a:solidFill>
                <a:latin typeface="Bubblegum Sans"/>
                <a:ea typeface="Bubblegum Sans"/>
                <a:cs typeface="Bubblegum Sans"/>
                <a:sym typeface="Bubblegum Sans"/>
              </a:rPr>
              <a:t>f </a:t>
            </a:r>
            <a:r>
              <a:rPr lang="en" sz="2400" dirty="0" smtClean="0">
                <a:solidFill>
                  <a:srgbClr val="6200FF"/>
                </a:solidFill>
                <a:latin typeface="Bubblegum Sans"/>
                <a:ea typeface="Bubblegum Sans"/>
                <a:cs typeface="Bubblegum Sans"/>
                <a:sym typeface="Bubblegum Sans"/>
              </a:rPr>
              <a:t>memories</a:t>
            </a:r>
            <a:r>
              <a:rPr lang="en" sz="3900" dirty="0">
                <a:solidFill>
                  <a:srgbClr val="6200FF"/>
                </a:solidFill>
                <a:latin typeface="Bubblegum Sans"/>
                <a:ea typeface="Bubblegum Sans"/>
                <a:cs typeface="Bubblegum Sans"/>
                <a:sym typeface="Bubblegum Sans"/>
              </a:rPr>
              <a:t>. </a:t>
            </a:r>
          </a:p>
        </p:txBody>
      </p:sp>
      <p:sp>
        <p:nvSpPr>
          <p:cNvPr id="75" name="Shape 75"/>
          <p:cNvSpPr/>
          <p:nvPr/>
        </p:nvSpPr>
        <p:spPr>
          <a:xfrm>
            <a:off x="1616225" y="151650"/>
            <a:ext cx="5189099" cy="1048500"/>
          </a:xfrm>
          <a:prstGeom prst="horizontalScroll">
            <a:avLst>
              <a:gd name="adj" fmla="val 12500"/>
            </a:avLst>
          </a:prstGeom>
          <a:no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
              <a:t>              </a:t>
            </a:r>
          </a:p>
        </p:txBody>
      </p:sp>
      <p:pic>
        <p:nvPicPr>
          <p:cNvPr id="76" name="Shape 76"/>
          <p:cNvPicPr preferRelativeResize="0"/>
          <p:nvPr/>
        </p:nvPicPr>
        <p:blipFill>
          <a:blip r:embed="rId5">
            <a:alphaModFix/>
          </a:blip>
          <a:stretch>
            <a:fillRect/>
          </a:stretch>
        </p:blipFill>
        <p:spPr>
          <a:xfrm>
            <a:off x="4692275" y="1200150"/>
            <a:ext cx="3994500" cy="37257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2800" y="752528"/>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FF00"/>
        </a:solidFill>
        <a:effectLst/>
      </p:bgPr>
    </p:bg>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dirty="0">
                <a:solidFill>
                  <a:srgbClr val="FF5E00"/>
                </a:solidFill>
              </a:rPr>
              <a:t>This </a:t>
            </a:r>
            <a:r>
              <a:rPr lang="en-US" dirty="0" smtClean="0">
                <a:solidFill>
                  <a:srgbClr val="FF5E00"/>
                </a:solidFill>
              </a:rPr>
              <a:t>I</a:t>
            </a:r>
            <a:r>
              <a:rPr lang="en" dirty="0" smtClean="0">
                <a:solidFill>
                  <a:srgbClr val="FF5E00"/>
                </a:solidFill>
              </a:rPr>
              <a:t>s </a:t>
            </a:r>
            <a:r>
              <a:rPr lang="en" dirty="0">
                <a:solidFill>
                  <a:srgbClr val="FF5E00"/>
                </a:solidFill>
              </a:rPr>
              <a:t>the Rope</a:t>
            </a:r>
            <a:r>
              <a:rPr lang="en" dirty="0">
                <a:solidFill>
                  <a:srgbClr val="FF9900"/>
                </a:solidFill>
              </a:rPr>
              <a:t> </a:t>
            </a:r>
          </a:p>
        </p:txBody>
      </p:sp>
      <p:sp>
        <p:nvSpPr>
          <p:cNvPr id="82" name="Shape 82"/>
          <p:cNvSpPr txBox="1">
            <a:spLocks noGrp="1"/>
          </p:cNvSpPr>
          <p:nvPr>
            <p:ph type="body" idx="1"/>
          </p:nvPr>
        </p:nvSpPr>
        <p:spPr>
          <a:xfrm>
            <a:off x="533400" y="1200150"/>
            <a:ext cx="3994500" cy="3725699"/>
          </a:xfrm>
          <a:prstGeom prst="rect">
            <a:avLst/>
          </a:prstGeom>
        </p:spPr>
        <p:txBody>
          <a:bodyPr lIns="91425" tIns="91425" rIns="91425" bIns="91425" anchor="t" anchorCtr="0">
            <a:noAutofit/>
          </a:bodyPr>
          <a:lstStyle/>
          <a:p>
            <a:pPr>
              <a:spcBef>
                <a:spcPts val="0"/>
              </a:spcBef>
              <a:buNone/>
            </a:pPr>
            <a:r>
              <a:rPr lang="en" dirty="0">
                <a:solidFill>
                  <a:srgbClr val="FF3D02"/>
                </a:solidFill>
              </a:rPr>
              <a:t>“</a:t>
            </a:r>
            <a:r>
              <a:rPr lang="en" u="sng" dirty="0">
                <a:solidFill>
                  <a:srgbClr val="FF3D02"/>
                </a:solidFill>
              </a:rPr>
              <a:t>This </a:t>
            </a:r>
            <a:r>
              <a:rPr lang="en-US" u="sng" dirty="0" smtClean="0">
                <a:solidFill>
                  <a:srgbClr val="FF3D02"/>
                </a:solidFill>
              </a:rPr>
              <a:t>I</a:t>
            </a:r>
            <a:r>
              <a:rPr lang="en" u="sng" dirty="0" smtClean="0">
                <a:solidFill>
                  <a:srgbClr val="FF3D02"/>
                </a:solidFill>
              </a:rPr>
              <a:t>s </a:t>
            </a:r>
            <a:r>
              <a:rPr lang="en" u="sng" dirty="0">
                <a:solidFill>
                  <a:srgbClr val="FF3D02"/>
                </a:solidFill>
              </a:rPr>
              <a:t>the Rope</a:t>
            </a:r>
            <a:r>
              <a:rPr lang="en" dirty="0">
                <a:solidFill>
                  <a:srgbClr val="FF3D02"/>
                </a:solidFill>
              </a:rPr>
              <a:t> that held up the sign saying </a:t>
            </a:r>
            <a:r>
              <a:rPr lang="en" sz="3600" dirty="0">
                <a:solidFill>
                  <a:srgbClr val="FF3D02"/>
                </a:solidFill>
                <a:latin typeface="Corsiva"/>
                <a:ea typeface="Corsiva"/>
                <a:cs typeface="Corsiva"/>
                <a:sym typeface="Corsiva"/>
              </a:rPr>
              <a:t>we are all family </a:t>
            </a:r>
            <a:r>
              <a:rPr lang="en" dirty="0">
                <a:solidFill>
                  <a:srgbClr val="FF3D02"/>
                </a:solidFill>
                <a:latin typeface="Corsiva"/>
                <a:ea typeface="Corsiva"/>
                <a:cs typeface="Corsiva"/>
                <a:sym typeface="Corsiva"/>
              </a:rPr>
              <a:t> </a:t>
            </a:r>
            <a:r>
              <a:rPr lang="en" dirty="0">
                <a:solidFill>
                  <a:srgbClr val="FF3D02"/>
                </a:solidFill>
              </a:rPr>
              <a:t>at our picnic reunion in the big park up the street from our home.’’</a:t>
            </a:r>
            <a:r>
              <a:rPr lang="en" dirty="0"/>
              <a:t>  </a:t>
            </a:r>
          </a:p>
        </p:txBody>
      </p:sp>
      <p:sp>
        <p:nvSpPr>
          <p:cNvPr id="83" name="Shape 83"/>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a:spcBef>
                <a:spcPts val="0"/>
              </a:spcBef>
              <a:buNone/>
            </a:pPr>
            <a:endParaRPr/>
          </a:p>
        </p:txBody>
      </p:sp>
      <p:pic>
        <p:nvPicPr>
          <p:cNvPr id="84" name="Shape 84"/>
          <p:cNvPicPr preferRelativeResize="0"/>
          <p:nvPr/>
        </p:nvPicPr>
        <p:blipFill>
          <a:blip r:embed="rId5">
            <a:alphaModFix/>
          </a:blip>
          <a:stretch>
            <a:fillRect/>
          </a:stretch>
        </p:blipFill>
        <p:spPr>
          <a:xfrm>
            <a:off x="4692275" y="1200150"/>
            <a:ext cx="3994500" cy="37257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20700" y="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The Other Side</a:t>
            </a:r>
          </a:p>
        </p:txBody>
      </p:sp>
      <p:sp>
        <p:nvSpPr>
          <p:cNvPr id="90" name="Shape 90"/>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a:spcBef>
                <a:spcPts val="0"/>
              </a:spcBef>
              <a:buNone/>
            </a:pPr>
            <a:r>
              <a:rPr lang="en" sz="3600" dirty="0">
                <a:latin typeface="Bubblegum Sans"/>
                <a:ea typeface="Bubblegum Sans"/>
                <a:cs typeface="Bubblegum Sans"/>
                <a:sym typeface="Bubblegum Sans"/>
              </a:rPr>
              <a:t>Even if people are different skin </a:t>
            </a:r>
            <a:r>
              <a:rPr lang="en" sz="3600" dirty="0" smtClean="0">
                <a:latin typeface="Bubblegum Sans"/>
                <a:ea typeface="Bubblegum Sans"/>
                <a:cs typeface="Bubblegum Sans"/>
                <a:sym typeface="Bubblegum Sans"/>
              </a:rPr>
              <a:t>color</a:t>
            </a:r>
            <a:r>
              <a:rPr lang="en-US" sz="3600" dirty="0" smtClean="0">
                <a:latin typeface="Bubblegum Sans"/>
                <a:ea typeface="Bubblegum Sans"/>
                <a:cs typeface="Bubblegum Sans"/>
                <a:sym typeface="Bubblegum Sans"/>
              </a:rPr>
              <a:t>s</a:t>
            </a:r>
            <a:r>
              <a:rPr lang="en" sz="3600" dirty="0" smtClean="0">
                <a:latin typeface="Bubblegum Sans"/>
                <a:ea typeface="Bubblegum Sans"/>
                <a:cs typeface="Bubblegum Sans"/>
                <a:sym typeface="Bubblegum Sans"/>
              </a:rPr>
              <a:t> </a:t>
            </a:r>
            <a:r>
              <a:rPr lang="en" sz="3600" dirty="0">
                <a:latin typeface="Bubblegum Sans"/>
                <a:ea typeface="Bubblegum Sans"/>
                <a:cs typeface="Bubblegum Sans"/>
                <a:sym typeface="Bubblegum Sans"/>
              </a:rPr>
              <a:t>or </a:t>
            </a:r>
            <a:r>
              <a:rPr lang="en" sz="3600" dirty="0" smtClean="0">
                <a:latin typeface="Bubblegum Sans"/>
                <a:ea typeface="Bubblegum Sans"/>
                <a:cs typeface="Bubblegum Sans"/>
                <a:sym typeface="Bubblegum Sans"/>
              </a:rPr>
              <a:t>race</a:t>
            </a:r>
            <a:r>
              <a:rPr lang="en-US" sz="3600" dirty="0" smtClean="0">
                <a:latin typeface="Bubblegum Sans"/>
                <a:ea typeface="Bubblegum Sans"/>
                <a:cs typeface="Bubblegum Sans"/>
                <a:sym typeface="Bubblegum Sans"/>
              </a:rPr>
              <a:t>s</a:t>
            </a:r>
            <a:r>
              <a:rPr lang="en" sz="3600" dirty="0" smtClean="0">
                <a:latin typeface="Bubblegum Sans"/>
                <a:ea typeface="Bubblegum Sans"/>
                <a:cs typeface="Bubblegum Sans"/>
                <a:sym typeface="Bubblegum Sans"/>
              </a:rPr>
              <a:t> </a:t>
            </a:r>
            <a:r>
              <a:rPr lang="en" sz="3600" dirty="0">
                <a:latin typeface="Bubblegum Sans"/>
                <a:ea typeface="Bubblegum Sans"/>
                <a:cs typeface="Bubblegum Sans"/>
                <a:sym typeface="Bubblegum Sans"/>
              </a:rPr>
              <a:t>we are all still family.</a:t>
            </a:r>
          </a:p>
        </p:txBody>
      </p:sp>
      <p:sp>
        <p:nvSpPr>
          <p:cNvPr id="91" name="Shape 91"/>
          <p:cNvSpPr txBox="1">
            <a:spLocks noGrp="1"/>
          </p:cNvSpPr>
          <p:nvPr>
            <p:ph type="body" idx="2"/>
          </p:nvPr>
        </p:nvSpPr>
        <p:spPr>
          <a:xfrm>
            <a:off x="4692273" y="1200150"/>
            <a:ext cx="3994500" cy="3725699"/>
          </a:xfrm>
          <a:prstGeom prst="rect">
            <a:avLst/>
          </a:prstGeom>
        </p:spPr>
        <p:txBody>
          <a:bodyPr lIns="91425" tIns="91425" rIns="91425" bIns="91425" anchor="t" anchorCtr="0">
            <a:noAutofit/>
          </a:bodyPr>
          <a:lstStyle/>
          <a:p>
            <a:pPr>
              <a:spcBef>
                <a:spcPts val="0"/>
              </a:spcBef>
              <a:buNone/>
            </a:pPr>
            <a:endParaRPr/>
          </a:p>
        </p:txBody>
      </p:sp>
      <p:pic>
        <p:nvPicPr>
          <p:cNvPr id="92" name="Shape 92"/>
          <p:cNvPicPr preferRelativeResize="0"/>
          <p:nvPr/>
        </p:nvPicPr>
        <p:blipFill>
          <a:blip r:embed="rId5">
            <a:alphaModFix/>
          </a:blip>
          <a:stretch>
            <a:fillRect/>
          </a:stretch>
        </p:blipFill>
        <p:spPr>
          <a:xfrm>
            <a:off x="4692300" y="2781300"/>
            <a:ext cx="3994500" cy="2144550"/>
          </a:xfrm>
          <a:prstGeom prst="rect">
            <a:avLst/>
          </a:prstGeom>
          <a:noFill/>
          <a:ln>
            <a:noFill/>
          </a:ln>
        </p:spPr>
      </p:pic>
      <p:pic>
        <p:nvPicPr>
          <p:cNvPr id="93" name="Shape 93"/>
          <p:cNvPicPr preferRelativeResize="0"/>
          <p:nvPr/>
        </p:nvPicPr>
        <p:blipFill>
          <a:blip r:embed="rId6">
            <a:alphaModFix/>
          </a:blip>
          <a:stretch>
            <a:fillRect/>
          </a:stretch>
        </p:blipFill>
        <p:spPr>
          <a:xfrm>
            <a:off x="4692275" y="1200150"/>
            <a:ext cx="3994499" cy="15811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2800" y="7937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b="0">
                <a:solidFill>
                  <a:srgbClr val="1155CC"/>
                </a:solidFill>
                <a:latin typeface="Bubblegum Sans"/>
                <a:ea typeface="Bubblegum Sans"/>
                <a:cs typeface="Bubblegum Sans"/>
                <a:sym typeface="Bubblegum Sans"/>
              </a:rPr>
              <a:t>The Other Side </a:t>
            </a:r>
          </a:p>
        </p:txBody>
      </p:sp>
      <p:sp>
        <p:nvSpPr>
          <p:cNvPr id="99" name="Shape 99"/>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a:spcBef>
                <a:spcPts val="0"/>
              </a:spcBef>
              <a:buNone/>
            </a:pPr>
            <a:endParaRPr/>
          </a:p>
        </p:txBody>
      </p:sp>
      <p:sp>
        <p:nvSpPr>
          <p:cNvPr id="100" name="Shape 100"/>
          <p:cNvSpPr txBox="1">
            <a:spLocks noGrp="1"/>
          </p:cNvSpPr>
          <p:nvPr>
            <p:ph type="body" idx="2"/>
          </p:nvPr>
        </p:nvSpPr>
        <p:spPr>
          <a:xfrm>
            <a:off x="4692275" y="455719"/>
            <a:ext cx="3994500" cy="4022400"/>
          </a:xfrm>
          <a:prstGeom prst="rect">
            <a:avLst/>
          </a:prstGeom>
        </p:spPr>
        <p:txBody>
          <a:bodyPr lIns="91425" tIns="91425" rIns="91425" bIns="91425" anchor="t" anchorCtr="0">
            <a:noAutofit/>
          </a:bodyPr>
          <a:lstStyle/>
          <a:p>
            <a:pPr rtl="0">
              <a:spcBef>
                <a:spcPts val="0"/>
              </a:spcBef>
              <a:buNone/>
            </a:pPr>
            <a:r>
              <a:rPr lang="en" sz="3600" dirty="0">
                <a:solidFill>
                  <a:srgbClr val="0B5394"/>
                </a:solidFill>
                <a:latin typeface="Bubblegum Sans"/>
                <a:ea typeface="Bubblegum Sans"/>
                <a:cs typeface="Bubblegum Sans"/>
                <a:sym typeface="Bubblegum Sans"/>
              </a:rPr>
              <a:t>“Someday somebody's going to come along and knock this old fence down.” Annie </a:t>
            </a:r>
            <a:r>
              <a:rPr lang="en" sz="3600" dirty="0" smtClean="0">
                <a:solidFill>
                  <a:srgbClr val="0B5394"/>
                </a:solidFill>
                <a:latin typeface="Bubblegum Sans"/>
                <a:ea typeface="Bubblegum Sans"/>
                <a:cs typeface="Bubblegum Sans"/>
                <a:sym typeface="Bubblegum Sans"/>
              </a:rPr>
              <a:t>said</a:t>
            </a:r>
            <a:r>
              <a:rPr lang="en-US" sz="3600" dirty="0" smtClean="0">
                <a:solidFill>
                  <a:srgbClr val="0B5394"/>
                </a:solidFill>
                <a:latin typeface="Bubblegum Sans"/>
                <a:ea typeface="Bubblegum Sans"/>
                <a:cs typeface="Bubblegum Sans"/>
                <a:sym typeface="Bubblegum Sans"/>
              </a:rPr>
              <a:t>.</a:t>
            </a:r>
            <a:endParaRPr lang="en" sz="3600" dirty="0">
              <a:solidFill>
                <a:srgbClr val="0B5394"/>
              </a:solidFill>
              <a:latin typeface="Bubblegum Sans"/>
              <a:ea typeface="Bubblegum Sans"/>
              <a:cs typeface="Bubblegum Sans"/>
              <a:sym typeface="Bubblegum Sans"/>
            </a:endParaRPr>
          </a:p>
          <a:p>
            <a:pPr rtl="0">
              <a:spcBef>
                <a:spcPts val="0"/>
              </a:spcBef>
              <a:buNone/>
            </a:pPr>
            <a:r>
              <a:rPr lang="en" sz="3600" dirty="0">
                <a:solidFill>
                  <a:srgbClr val="0B5394"/>
                </a:solidFill>
                <a:latin typeface="Bubblegum Sans"/>
                <a:ea typeface="Bubblegum Sans"/>
                <a:cs typeface="Bubblegum Sans"/>
                <a:sym typeface="Bubblegum Sans"/>
              </a:rPr>
              <a:t>“Yeah,” Clover said.</a:t>
            </a:r>
          </a:p>
          <a:p>
            <a:pPr>
              <a:spcBef>
                <a:spcPts val="0"/>
              </a:spcBef>
              <a:buNone/>
            </a:pPr>
            <a:endParaRPr dirty="0"/>
          </a:p>
        </p:txBody>
      </p:sp>
      <p:pic>
        <p:nvPicPr>
          <p:cNvPr id="101" name="Shape 101"/>
          <p:cNvPicPr preferRelativeResize="0"/>
          <p:nvPr/>
        </p:nvPicPr>
        <p:blipFill>
          <a:blip r:embed="rId5">
            <a:alphaModFix/>
          </a:blip>
          <a:stretch>
            <a:fillRect/>
          </a:stretch>
        </p:blipFill>
        <p:spPr>
          <a:xfrm>
            <a:off x="457200" y="1200150"/>
            <a:ext cx="3903774" cy="37256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2800" y="7937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909</Words>
  <Application>Microsoft Macintosh PowerPoint</Application>
  <PresentationFormat>On-screen Show (16:9)</PresentationFormat>
  <Paragraphs>52</Paragraphs>
  <Slides>12</Slides>
  <Notes>12</Notes>
  <HiddenSlides>0</HiddenSlides>
  <MMClips>13</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simple-light</vt:lpstr>
      <vt:lpstr> Jacqueline Woodson Author’s Study</vt:lpstr>
      <vt:lpstr>                  Theme</vt:lpstr>
      <vt:lpstr>                  Identity</vt:lpstr>
      <vt:lpstr>     Peace Locomotion </vt:lpstr>
      <vt:lpstr>Peace Locomotion</vt:lpstr>
      <vt:lpstr>       This Is the Rope</vt:lpstr>
      <vt:lpstr>This Is the Rope </vt:lpstr>
      <vt:lpstr>The Other Side</vt:lpstr>
      <vt:lpstr>The Other Side </vt:lpstr>
      <vt:lpstr>Kidus's personal connections</vt:lpstr>
      <vt:lpstr>    KALYK'S Personal CONNECTION</vt:lpstr>
      <vt:lpstr>          Clarence’s connection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Jacqueline Woodson Author’s Study</dc:title>
  <cp:lastModifiedBy>Kim Schmidt</cp:lastModifiedBy>
  <cp:revision>15</cp:revision>
  <dcterms:modified xsi:type="dcterms:W3CDTF">2015-05-20T14:45:59Z</dcterms:modified>
</cp:coreProperties>
</file>